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1" r:id="rId5"/>
    <p:sldId id="262" r:id="rId6"/>
    <p:sldId id="263" r:id="rId7"/>
    <p:sldId id="260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1CDB0-DF2A-43E0-BFDE-36BC44D74CAC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A94F2-48B8-48F4-99DC-9EE8EF1A6DD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Кириченко\Информации\2021\презентация\1-отдых-детей-и-их-оздоровление\1 отдых детей и их оздоровление_page-0001.jpg"/>
          <p:cNvPicPr>
            <a:picLocks noChangeAspect="1" noChangeArrowheads="1"/>
          </p:cNvPicPr>
          <p:nvPr/>
        </p:nvPicPr>
        <p:blipFill>
          <a:blip r:embed="rId2" cstate="print"/>
          <a:srcRect b="25920"/>
          <a:stretch>
            <a:fillRect/>
          </a:stretch>
        </p:blipFill>
        <p:spPr bwMode="auto">
          <a:xfrm>
            <a:off x="251520" y="1707654"/>
            <a:ext cx="3026054" cy="237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D:\Кириченко\Информации\2021\презентация\2-отдых-детей-и-их-оздоровление\2 отдых детей и их оздоровление_page-0001.jpg"/>
          <p:cNvPicPr>
            <a:picLocks noChangeAspect="1" noChangeArrowheads="1"/>
          </p:cNvPicPr>
          <p:nvPr/>
        </p:nvPicPr>
        <p:blipFill>
          <a:blip r:embed="rId3" cstate="print"/>
          <a:srcRect b="12451"/>
          <a:stretch>
            <a:fillRect/>
          </a:stretch>
        </p:blipFill>
        <p:spPr bwMode="auto">
          <a:xfrm>
            <a:off x="1979712" y="2335188"/>
            <a:ext cx="302605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2\Downloads\3-2_page-0001.jpg"/>
          <p:cNvPicPr>
            <a:picLocks noChangeAspect="1" noChangeArrowheads="1"/>
          </p:cNvPicPr>
          <p:nvPr/>
        </p:nvPicPr>
        <p:blipFill>
          <a:blip r:embed="rId4" cstate="print"/>
          <a:srcRect b="24237"/>
          <a:stretch>
            <a:fillRect/>
          </a:stretch>
        </p:blipFill>
        <p:spPr bwMode="auto">
          <a:xfrm>
            <a:off x="4644008" y="1707654"/>
            <a:ext cx="3026054" cy="243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D:\Кириченко\Информации\2021\презентация\4-отдых-детей-и-их-оздоровление\4 отдых детей и их оздоровление_page-0001.jpg"/>
          <p:cNvPicPr>
            <a:picLocks noChangeAspect="1" noChangeArrowheads="1"/>
          </p:cNvPicPr>
          <p:nvPr/>
        </p:nvPicPr>
        <p:blipFill>
          <a:blip r:embed="rId5" cstate="print"/>
          <a:srcRect b="41073"/>
          <a:stretch>
            <a:fillRect/>
          </a:stretch>
        </p:blipFill>
        <p:spPr bwMode="auto">
          <a:xfrm>
            <a:off x="5868144" y="3253290"/>
            <a:ext cx="3026054" cy="1890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55576" y="4655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Федеральный закон от 24 июля 1998 года № 124-ФЗ «Об основных гарантиях </a:t>
            </a:r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прав </a:t>
            </a:r>
            <a:r>
              <a:rPr lang="ru-RU" sz="2400" b="1" dirty="0">
                <a:latin typeface="+mj-lt"/>
              </a:rPr>
              <a:t>ребенка в Российской Федерации»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89553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Постановление Главного государственного санитарного врача Российской Федерации от 02.12.2020 № 39 «О внесении изменения в постановление Главного государственного санитарного врача Российской Федерации от 30.06.2020 № 16 «Об утверждении санитарно-эпидемиологических правил СП 3.1/2.4.3598-10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b="1" dirty="0" err="1" smtClean="0">
                <a:latin typeface="+mj-lt"/>
              </a:rPr>
              <a:t>коронавирусной</a:t>
            </a:r>
            <a:r>
              <a:rPr lang="ru-RU" b="1" dirty="0" smtClean="0">
                <a:latin typeface="+mj-lt"/>
              </a:rPr>
              <a:t> инфекции (COVID-19)»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4979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Постановление Главного государственного санитарного врача Российской Федерации от 28.09.2020 № 28 «Об утверждении санитарных правил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СП 2.4. 3648-20 «Санитарно-эпидемиологические требования к организациям воспитания и обучения, отдыха и оздоровления детей и молодежи»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\Downloads\stoimost2021_page-0001.jpg"/>
          <p:cNvPicPr>
            <a:picLocks noChangeAspect="1" noChangeArrowheads="1"/>
          </p:cNvPicPr>
          <p:nvPr/>
        </p:nvPicPr>
        <p:blipFill>
          <a:blip r:embed="rId2" cstate="print"/>
          <a:srcRect l="4348" t="2450" b="1822"/>
          <a:stretch>
            <a:fillRect/>
          </a:stretch>
        </p:blipFill>
        <p:spPr bwMode="auto">
          <a:xfrm>
            <a:off x="323528" y="87474"/>
            <a:ext cx="4752528" cy="50225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627534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Средняя </a:t>
            </a:r>
            <a:r>
              <a:rPr lang="ru-RU" b="1" dirty="0">
                <a:latin typeface="+mj-lt"/>
              </a:rPr>
              <a:t>стоимость путевки</a:t>
            </a:r>
            <a:r>
              <a:rPr lang="ru-RU" b="1" dirty="0" smtClean="0">
                <a:latin typeface="+mj-lt"/>
              </a:rPr>
              <a:t>:</a:t>
            </a:r>
          </a:p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в загородный лагерь – 13846 руб. (продолжительность </a:t>
            </a:r>
            <a:r>
              <a:rPr lang="ru-RU" b="1" dirty="0" smtClean="0">
                <a:latin typeface="+mj-lt"/>
              </a:rPr>
              <a:t>- </a:t>
            </a:r>
            <a:r>
              <a:rPr lang="ru-RU" b="1" dirty="0">
                <a:latin typeface="+mj-lt"/>
              </a:rPr>
              <a:t>14 дней, стоимость одного дня пребывания - 989 руб</a:t>
            </a:r>
            <a:r>
              <a:rPr lang="ru-RU" b="1" dirty="0" smtClean="0">
                <a:latin typeface="+mj-lt"/>
              </a:rPr>
              <a:t>.);</a:t>
            </a:r>
          </a:p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в санаторный лагерь – 31437 руб. (продолжительность </a:t>
            </a:r>
            <a:r>
              <a:rPr lang="ru-RU" b="1" dirty="0" smtClean="0">
                <a:latin typeface="+mj-lt"/>
              </a:rPr>
              <a:t>- </a:t>
            </a:r>
            <a:r>
              <a:rPr lang="ru-RU" b="1" dirty="0">
                <a:latin typeface="+mj-lt"/>
              </a:rPr>
              <a:t>21 день, стоимость одного дня пребывания - 1497 руб</a:t>
            </a:r>
            <a:r>
              <a:rPr lang="ru-RU" b="1" dirty="0" smtClean="0">
                <a:latin typeface="+mj-lt"/>
              </a:rPr>
              <a:t>.);</a:t>
            </a:r>
          </a:p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набор продуктов для 2-х разового питания в дневных </a:t>
            </a:r>
            <a:r>
              <a:rPr lang="ru-RU" b="1" dirty="0" smtClean="0">
                <a:latin typeface="+mj-lt"/>
              </a:rPr>
              <a:t>лагерях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– 2520 руб.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(</a:t>
            </a:r>
            <a:r>
              <a:rPr lang="ru-RU" b="1" dirty="0">
                <a:latin typeface="+mj-lt"/>
              </a:rPr>
              <a:t>18 раб. дней </a:t>
            </a:r>
            <a:r>
              <a:rPr lang="ru-RU" b="1" dirty="0" err="1" smtClean="0">
                <a:latin typeface="+mj-lt"/>
              </a:rPr>
              <a:t>х</a:t>
            </a:r>
            <a:r>
              <a:rPr lang="ru-RU" b="1" dirty="0" smtClean="0">
                <a:latin typeface="+mj-lt"/>
              </a:rPr>
              <a:t> 140 </a:t>
            </a:r>
            <a:r>
              <a:rPr lang="ru-RU" b="1" dirty="0">
                <a:latin typeface="+mj-lt"/>
              </a:rPr>
              <a:t>руб. в день). </a:t>
            </a:r>
          </a:p>
          <a:p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03" t="6734" r="64209" b="7167"/>
          <a:stretch>
            <a:fillRect/>
          </a:stretch>
        </p:blipFill>
        <p:spPr bwMode="auto">
          <a:xfrm>
            <a:off x="107504" y="195486"/>
            <a:ext cx="4392488" cy="47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810" t="1400" r="64369" b="16146"/>
          <a:stretch>
            <a:fillRect/>
          </a:stretch>
        </p:blipFill>
        <p:spPr bwMode="auto">
          <a:xfrm>
            <a:off x="4499992" y="154069"/>
            <a:ext cx="4608512" cy="47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2174"/>
          <a:stretch>
            <a:fillRect/>
          </a:stretch>
        </p:blipFill>
        <p:spPr bwMode="auto">
          <a:xfrm>
            <a:off x="251520" y="141480"/>
            <a:ext cx="8640960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564" b="53334"/>
          <a:stretch>
            <a:fillRect/>
          </a:stretch>
        </p:blipFill>
        <p:spPr bwMode="auto">
          <a:xfrm>
            <a:off x="251520" y="3165816"/>
            <a:ext cx="86409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1477" r="23082" b="26638"/>
          <a:stretch>
            <a:fillRect/>
          </a:stretch>
        </p:blipFill>
        <p:spPr bwMode="auto">
          <a:xfrm>
            <a:off x="611560" y="303498"/>
            <a:ext cx="7992888" cy="4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4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Информационное взаимодействие по вопросам организации детского отдыха</a:t>
            </a:r>
            <a:endParaRPr lang="ru-RU" sz="2000" b="1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81540"/>
          <a:ext cx="8640960" cy="44079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0480"/>
                <a:gridCol w="4320480"/>
              </a:tblGrid>
              <a:tr h="14693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  <a:tr h="14693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  <a:tr h="146931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6148" name="Picture 4" descr="D:\Кириченко\Информации\2021\презентация\bormotov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47715"/>
            <a:ext cx="1285875" cy="964406"/>
          </a:xfrm>
          <a:prstGeom prst="rect">
            <a:avLst/>
          </a:prstGeom>
          <a:noFill/>
        </p:spPr>
      </p:pic>
      <p:pic>
        <p:nvPicPr>
          <p:cNvPr id="6149" name="Picture 5" descr="D:\Кириченко\Информации\2021\презентация\yul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255416"/>
            <a:ext cx="1285875" cy="964406"/>
          </a:xfrm>
          <a:prstGeom prst="rect">
            <a:avLst/>
          </a:prstGeom>
          <a:noFill/>
        </p:spPr>
      </p:pic>
      <p:pic>
        <p:nvPicPr>
          <p:cNvPr id="6152" name="Picture 8" descr="D:\Кириченко\Информации\2021\презентация\Коле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05876"/>
            <a:ext cx="1371957" cy="9773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76166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+mj-lt"/>
              </a:rPr>
              <a:t>Ефремова Оксана Владимировна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7895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Государственные закупки </a:t>
            </a:r>
            <a:r>
              <a:rPr lang="ru-RU" sz="900" dirty="0" smtClean="0">
                <a:latin typeface="+mj-lt"/>
              </a:rPr>
              <a:t>по Федеральному закону от 05.04.2013 № 44-ФЗ</a:t>
            </a:r>
            <a:endParaRPr lang="ru-RU" sz="9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105958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Осуществление </a:t>
            </a:r>
            <a:r>
              <a:rPr lang="ru-RU" sz="900" b="1" dirty="0" smtClean="0">
                <a:latin typeface="+mj-lt"/>
              </a:rPr>
              <a:t>регионального государственного контроля</a:t>
            </a:r>
            <a:r>
              <a:rPr lang="ru-RU" sz="900" dirty="0" smtClean="0">
                <a:latin typeface="+mj-lt"/>
              </a:rPr>
              <a:t> за достоверностью, актуальностью и полнотой сведений об организациях отдыха детей и их оздоровления, содержащихся в реестре организаций отдыха детей и их оздоровления Курской области</a:t>
            </a:r>
            <a:endParaRPr lang="ru-RU" sz="9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6166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Кириченко Ирина </a:t>
            </a:r>
            <a:r>
              <a:rPr lang="ru-RU" sz="1100" b="1" dirty="0">
                <a:latin typeface="+mj-lt"/>
              </a:rPr>
              <a:t>Владимировна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7895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Ведение </a:t>
            </a:r>
            <a:r>
              <a:rPr lang="ru-RU" sz="900" b="1" dirty="0" smtClean="0">
                <a:latin typeface="+mj-lt"/>
              </a:rPr>
              <a:t>реестра</a:t>
            </a:r>
            <a:r>
              <a:rPr lang="ru-RU" sz="900" dirty="0" smtClean="0">
                <a:latin typeface="+mj-lt"/>
              </a:rPr>
              <a:t> организаций отдыха детей и их оздоровления Курской области</a:t>
            </a:r>
            <a:endParaRPr lang="ru-RU" sz="9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113589"/>
            <a:ext cx="2736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Осуществление регионального</a:t>
            </a:r>
            <a:r>
              <a:rPr lang="ru-RU" sz="900" b="1" dirty="0" smtClean="0">
                <a:latin typeface="+mj-lt"/>
              </a:rPr>
              <a:t> мониторинга </a:t>
            </a:r>
            <a:r>
              <a:rPr lang="ru-RU" sz="900" dirty="0" smtClean="0">
                <a:latin typeface="+mj-lt"/>
              </a:rPr>
              <a:t>организации отдыха и оздоровления  детей Курской области</a:t>
            </a:r>
            <a:endParaRPr lang="ru-RU" sz="9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21982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Бормотова Наталья Сергеевна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3688" y="224771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Работа по предоставлению </a:t>
            </a:r>
            <a:r>
              <a:rPr lang="ru-RU" sz="900" b="1" dirty="0" smtClean="0">
                <a:latin typeface="+mj-lt"/>
              </a:rPr>
              <a:t>субсидий</a:t>
            </a:r>
            <a:r>
              <a:rPr lang="ru-RU" sz="900" dirty="0" smtClean="0">
                <a:latin typeface="+mj-lt"/>
              </a:rPr>
              <a:t> из областного бюджета бюджетам муниципальных образований на софинансирование расходных обязательств муниципальных образований, связанных с </a:t>
            </a:r>
            <a:r>
              <a:rPr lang="ru-RU" sz="900" b="1" dirty="0" smtClean="0">
                <a:latin typeface="+mj-lt"/>
              </a:rPr>
              <a:t>организацией отдыха детей в каникулярное время</a:t>
            </a:r>
            <a:endParaRPr lang="ru-RU" sz="9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21982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Сазонова Юлия Валерьевна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168" y="2247714"/>
            <a:ext cx="27363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Работа по предоставлению </a:t>
            </a:r>
            <a:r>
              <a:rPr lang="ru-RU" sz="900" b="1" dirty="0" smtClean="0">
                <a:latin typeface="+mj-lt"/>
              </a:rPr>
              <a:t>субсидий</a:t>
            </a:r>
            <a:r>
              <a:rPr lang="ru-RU" sz="900" dirty="0" smtClean="0">
                <a:latin typeface="+mj-lt"/>
              </a:rPr>
              <a:t> из областного бюджета бюджетам муниципальных образований на софинансирование расходных обязательств муниципальных образований, связанных с </a:t>
            </a:r>
            <a:r>
              <a:rPr lang="ru-RU" sz="900" b="1" dirty="0" smtClean="0">
                <a:latin typeface="+mj-lt"/>
              </a:rPr>
              <a:t>проведением капитального ремонта </a:t>
            </a:r>
            <a:r>
              <a:rPr lang="ru-RU" sz="900" dirty="0" smtClean="0">
                <a:latin typeface="+mj-lt"/>
              </a:rPr>
              <a:t>муниципальных организаций отдыха детей и их оздоровления Курской области</a:t>
            </a:r>
            <a:endParaRPr lang="ru-RU" sz="9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4683198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Колесова Наталья Леонидовна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5696" y="3762265"/>
            <a:ext cx="2736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Организационная работа по направлению детей в </a:t>
            </a:r>
            <a:r>
              <a:rPr lang="ru-RU" sz="900" b="1" dirty="0" smtClean="0">
                <a:latin typeface="+mj-lt"/>
              </a:rPr>
              <a:t>санаторные оздоровительные лагеря </a:t>
            </a:r>
            <a:r>
              <a:rPr lang="ru-RU" sz="900" dirty="0" smtClean="0">
                <a:latin typeface="+mj-lt"/>
              </a:rPr>
              <a:t>Курской области</a:t>
            </a:r>
            <a:endParaRPr lang="ru-RU" sz="9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37598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Организационная работа по направлению детей в </a:t>
            </a:r>
            <a:r>
              <a:rPr lang="ru-RU" sz="900" b="1" dirty="0" smtClean="0">
                <a:latin typeface="+mj-lt"/>
              </a:rPr>
              <a:t>профильные лагеря </a:t>
            </a:r>
            <a:r>
              <a:rPr lang="ru-RU" sz="900" dirty="0" smtClean="0">
                <a:latin typeface="+mj-lt"/>
              </a:rPr>
              <a:t>Курской области</a:t>
            </a:r>
            <a:endParaRPr lang="ru-RU" sz="9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4677984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Овсянникова Людмила  Михайловна</a:t>
            </a:r>
            <a:r>
              <a:rPr lang="ru-RU" sz="1100" dirty="0">
                <a:latin typeface="+mj-lt"/>
              </a:rPr>
              <a:t>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520" y="1869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+mj-lt"/>
              </a:rPr>
              <a:t>главный консультант отдела оздоровления и отдыха детей комитета молодежной политики Курской области, 8(4712</a:t>
            </a:r>
            <a:r>
              <a:rPr lang="ru-RU" sz="900" dirty="0" smtClean="0">
                <a:latin typeface="+mj-lt"/>
              </a:rPr>
              <a:t>) 521-621</a:t>
            </a:r>
            <a:r>
              <a:rPr lang="ru-RU" sz="900" dirty="0">
                <a:latin typeface="+mj-lt"/>
              </a:rPr>
              <a:t>; eov.kdmt@rkursk.ru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1869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+mj-lt"/>
              </a:rPr>
              <a:t>главный консультант отдела оздоровления и отдыха детей комитета молодежной политики Курской области, 8(4712</a:t>
            </a:r>
            <a:r>
              <a:rPr lang="ru-RU" sz="900" dirty="0" smtClean="0">
                <a:latin typeface="+mj-lt"/>
              </a:rPr>
              <a:t>) 521-621</a:t>
            </a:r>
            <a:r>
              <a:rPr lang="ru-RU" sz="900" dirty="0">
                <a:latin typeface="+mj-lt"/>
              </a:rPr>
              <a:t>; ivk.kdmt@rkursk.ru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33278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+mj-lt"/>
              </a:rPr>
              <a:t>консультант отдела оздоровления и отдыха детей комитета молодежной политики Курской области, </a:t>
            </a:r>
            <a:r>
              <a:rPr lang="ru-RU" sz="900" dirty="0" smtClean="0">
                <a:latin typeface="+mj-lt"/>
              </a:rPr>
              <a:t>8(4712) 521-621</a:t>
            </a:r>
            <a:r>
              <a:rPr lang="ru-RU" sz="900" dirty="0">
                <a:latin typeface="+mj-lt"/>
              </a:rPr>
              <a:t>; bns.kdmt@rkursk.ru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3278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+mj-lt"/>
              </a:rPr>
              <a:t>ведущий эксперт отдела оздоровления и отдыха детей комитета молодежной политики Курской области, 8(4712</a:t>
            </a:r>
            <a:r>
              <a:rPr lang="ru-RU" sz="900" dirty="0" smtClean="0">
                <a:latin typeface="+mj-lt"/>
              </a:rPr>
              <a:t>) 521-621</a:t>
            </a:r>
            <a:r>
              <a:rPr lang="ru-RU" sz="900" dirty="0">
                <a:latin typeface="+mj-lt"/>
              </a:rPr>
              <a:t>; syv.kdmt@rkursk.ru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47859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заместитель директора ОБУ «Областной Дворец молодежи», 8-950-872-6320; </a:t>
            </a:r>
            <a:r>
              <a:rPr lang="en-US" sz="900" dirty="0" smtClean="0">
                <a:latin typeface="+mj-lt"/>
              </a:rPr>
              <a:t>ozt46@mail.ru</a:t>
            </a:r>
            <a:endParaRPr lang="ru-RU" sz="9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47859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j-lt"/>
              </a:rPr>
              <a:t>главный специалист по работе с молодежью отдела по реализации молодежных проектов ОБУ «Областной Дворец молодежи», 8-950-872-6320; </a:t>
            </a:r>
            <a:r>
              <a:rPr lang="en-US" sz="900" dirty="0" smtClean="0">
                <a:latin typeface="+mj-lt"/>
              </a:rPr>
              <a:t>ozt46@mail.ru</a:t>
            </a:r>
            <a:endParaRPr lang="ru-RU" sz="900" dirty="0">
              <a:latin typeface="+mj-lt"/>
            </a:endParaRPr>
          </a:p>
        </p:txBody>
      </p:sp>
      <p:pic>
        <p:nvPicPr>
          <p:cNvPr id="6154" name="Picture 10" descr="D:\Кириченко\Информации\2021\презентация\III_0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05876"/>
            <a:ext cx="1296144" cy="972108"/>
          </a:xfrm>
          <a:prstGeom prst="rect">
            <a:avLst/>
          </a:prstGeom>
          <a:noFill/>
        </p:spPr>
      </p:pic>
      <p:pic>
        <p:nvPicPr>
          <p:cNvPr id="6155" name="Picture 11" descr="D:\Кириченко\Информации\2021\презентация\III_0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779283"/>
            <a:ext cx="1296144" cy="972108"/>
          </a:xfrm>
          <a:prstGeom prst="rect">
            <a:avLst/>
          </a:prstGeom>
          <a:noFill/>
        </p:spPr>
      </p:pic>
      <p:pic>
        <p:nvPicPr>
          <p:cNvPr id="6156" name="Picture 12" descr="D:\Кириченко\Информации\2021\презентация\III_0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789552"/>
            <a:ext cx="1296144" cy="97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</TotalTime>
  <Words>408</Words>
  <Application>Microsoft Office PowerPoint</Application>
  <PresentationFormat>Экран (16:9)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Андрей</cp:lastModifiedBy>
  <cp:revision>48</cp:revision>
  <dcterms:created xsi:type="dcterms:W3CDTF">2021-01-28T07:32:42Z</dcterms:created>
  <dcterms:modified xsi:type="dcterms:W3CDTF">2021-01-29T09:56:55Z</dcterms:modified>
</cp:coreProperties>
</file>