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3" r:id="rId4"/>
    <p:sldId id="258" r:id="rId5"/>
    <p:sldId id="284" r:id="rId6"/>
    <p:sldId id="259" r:id="rId7"/>
    <p:sldId id="260" r:id="rId8"/>
    <p:sldId id="261" r:id="rId9"/>
    <p:sldId id="263" r:id="rId10"/>
    <p:sldId id="264" r:id="rId11"/>
    <p:sldId id="265" r:id="rId12"/>
    <p:sldId id="285" r:id="rId13"/>
    <p:sldId id="286" r:id="rId14"/>
    <p:sldId id="266" r:id="rId15"/>
    <p:sldId id="267" r:id="rId16"/>
    <p:sldId id="268" r:id="rId17"/>
    <p:sldId id="287" r:id="rId18"/>
    <p:sldId id="288" r:id="rId19"/>
    <p:sldId id="270" r:id="rId20"/>
    <p:sldId id="269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76" r:id="rId30"/>
    <p:sldId id="277" r:id="rId31"/>
    <p:sldId id="278" r:id="rId32"/>
    <p:sldId id="279" r:id="rId33"/>
    <p:sldId id="297" r:id="rId34"/>
    <p:sldId id="299" r:id="rId35"/>
    <p:sldId id="300" r:id="rId36"/>
    <p:sldId id="301" r:id="rId37"/>
    <p:sldId id="302" r:id="rId38"/>
    <p:sldId id="304" r:id="rId39"/>
    <p:sldId id="303" r:id="rId40"/>
    <p:sldId id="281" r:id="rId41"/>
    <p:sldId id="305" r:id="rId42"/>
    <p:sldId id="306" r:id="rId43"/>
    <p:sldId id="282" r:id="rId44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7" d="100"/>
          <a:sy n="87" d="100"/>
        </p:scale>
        <p:origin x="-2064" y="-58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ADD-30A7-4562-8028-EED2C5D7E92B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48737-A34E-4DAE-ACC5-3AFC7C171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332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ADD-30A7-4562-8028-EED2C5D7E92B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48737-A34E-4DAE-ACC5-3AFC7C171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563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6575" y="274639"/>
            <a:ext cx="7078663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ADD-30A7-4562-8028-EED2C5D7E92B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48737-A34E-4DAE-ACC5-3AFC7C171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183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ADD-30A7-4562-8028-EED2C5D7E92B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48737-A34E-4DAE-ACC5-3AFC7C171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552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ADD-30A7-4562-8028-EED2C5D7E92B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48737-A34E-4DAE-ACC5-3AFC7C171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258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6575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48300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ADD-30A7-4562-8028-EED2C5D7E92B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48737-A34E-4DAE-ACC5-3AFC7C171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074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ADD-30A7-4562-8028-EED2C5D7E92B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48737-A34E-4DAE-ACC5-3AFC7C171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047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ADD-30A7-4562-8028-EED2C5D7E92B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48737-A34E-4DAE-ACC5-3AFC7C171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802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ADD-30A7-4562-8028-EED2C5D7E92B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48737-A34E-4DAE-ACC5-3AFC7C171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194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ADD-30A7-4562-8028-EED2C5D7E92B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48737-A34E-4DAE-ACC5-3AFC7C171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459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ADD-30A7-4562-8028-EED2C5D7E92B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48737-A34E-4DAE-ACC5-3AFC7C171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364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3AADD-30A7-4562-8028-EED2C5D7E92B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48737-A34E-4DAE-ACC5-3AFC7C171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170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0.jpeg"/><Relationship Id="rId5" Type="http://schemas.openxmlformats.org/officeDocument/2006/relationships/image" Target="../media/image5.jpeg"/><Relationship Id="rId10" Type="http://schemas.openxmlformats.org/officeDocument/2006/relationships/image" Target="../media/image9.jpeg"/><Relationship Id="rId4" Type="http://schemas.openxmlformats.org/officeDocument/2006/relationships/image" Target="../media/image4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microsoft.com/office/2007/relationships/hdphoto" Target="../media/hdphoto2.wdp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279276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80792" y="2420888"/>
            <a:ext cx="6480720" cy="1470025"/>
          </a:xfrm>
        </p:spPr>
        <p:txBody>
          <a:bodyPr>
            <a:noAutofit/>
          </a:bodyPr>
          <a:lstStyle/>
          <a:p>
            <a:pPr algn="l"/>
            <a:r>
              <a:rPr lang="ru-RU" sz="3200" b="1" dirty="0"/>
              <a:t>О результатах реализации государственной молодежной политики на территории Курской области в 2020 году и приоритетных направлениях развития на 2021 год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88704" y="1340768"/>
            <a:ext cx="7056784" cy="374441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96977" y="1340768"/>
            <a:ext cx="1159679" cy="3744416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20552" y="1590622"/>
            <a:ext cx="677108" cy="345638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600" dirty="0"/>
              <a:t>КОМИТЕТ МОЛОДЕЖНОЙ</a:t>
            </a:r>
          </a:p>
          <a:p>
            <a:r>
              <a:rPr lang="ru-RU" sz="1600" dirty="0"/>
              <a:t>ПОЛИТИКИ КУРСКОЙ ОБЛАСТИ</a:t>
            </a:r>
          </a:p>
        </p:txBody>
      </p:sp>
      <p:pic>
        <p:nvPicPr>
          <p:cNvPr id="3" name="Picture 2" descr="D:\ОБГУ\лого комитет\ЛОГОТИП-без-надпис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61" y="1447139"/>
            <a:ext cx="767971" cy="7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3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ОБГУ\оформление\презентации\презентация вп воспитание\m7cZCL6IEj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664" y="-142202"/>
            <a:ext cx="10504406" cy="700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516902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480" y="2636912"/>
            <a:ext cx="5976664" cy="1143000"/>
          </a:xfrm>
        </p:spPr>
        <p:txBody>
          <a:bodyPr>
            <a:noAutofit/>
          </a:bodyPr>
          <a:lstStyle/>
          <a:p>
            <a:pPr algn="l"/>
            <a:r>
              <a:rPr lang="ru-RU" sz="3600" b="1" dirty="0"/>
              <a:t>Всего в 2020 году было проведено свыше </a:t>
            </a:r>
            <a:br>
              <a:rPr lang="ru-RU" sz="3600" b="1" dirty="0"/>
            </a:br>
            <a:r>
              <a:rPr lang="ru-RU" sz="4800" b="1" dirty="0"/>
              <a:t>50 мероприятий </a:t>
            </a:r>
            <a:r>
              <a:rPr lang="ru-RU" sz="3600" b="1" dirty="0"/>
              <a:t>патриотической направленности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29064" y="2152310"/>
            <a:ext cx="3744416" cy="2088232"/>
          </a:xfrm>
          <a:solidFill>
            <a:schemeClr val="bg1"/>
          </a:solidFill>
          <a:ln>
            <a:noFill/>
          </a:ln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dirty="0"/>
              <a:t>Действуют </a:t>
            </a:r>
            <a:r>
              <a:rPr lang="ru-RU" sz="5100" b="1" dirty="0"/>
              <a:t>909</a:t>
            </a:r>
            <a:r>
              <a:rPr lang="ru-RU" b="1" dirty="0"/>
              <a:t> молодёжных объединений военно-патриотической направленности,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C000"/>
                </a:solidFill>
              </a:rPr>
              <a:t>в которых занимается свыше </a:t>
            </a:r>
            <a:r>
              <a:rPr lang="ru-RU" sz="5100" b="1" dirty="0">
                <a:solidFill>
                  <a:srgbClr val="FFC000"/>
                </a:solidFill>
              </a:rPr>
              <a:t>20</a:t>
            </a:r>
            <a:r>
              <a:rPr lang="ru-RU" b="1" dirty="0">
                <a:solidFill>
                  <a:srgbClr val="FFC000"/>
                </a:solidFill>
              </a:rPr>
              <a:t> тысяч подростков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136576" cy="119675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20614" y="2780928"/>
            <a:ext cx="47323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FFC000"/>
                </a:solidFill>
              </a:rPr>
              <a:t>50 мероприятий </a:t>
            </a:r>
            <a:endParaRPr lang="ru-RU" sz="4800" dirty="0">
              <a:solidFill>
                <a:srgbClr val="FFC000"/>
              </a:solidFill>
            </a:endParaRPr>
          </a:p>
        </p:txBody>
      </p:sp>
      <p:pic>
        <p:nvPicPr>
          <p:cNvPr id="9" name="Picture 2" descr="D:\ОБГУ\лого комитет\ЛОГОТИП-без-надпис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0" y="188640"/>
            <a:ext cx="767971" cy="7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75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2624" y="2996952"/>
            <a:ext cx="3059895" cy="7653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/>
              <a:t>региональный этап военно-спортивной игры «Зарница»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25208" y="2708920"/>
            <a:ext cx="2868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1-й и 2-й этапы соревнований «Служу России»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1136576" cy="119675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H="1" flipV="1">
            <a:off x="568289" y="1340769"/>
            <a:ext cx="14335" cy="460851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3577682" y="862846"/>
            <a:ext cx="0" cy="5431958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6753200" y="862846"/>
            <a:ext cx="0" cy="530712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D:\ОБГУ\лого комитет\ЛОГОТИП-без-надпис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0" y="188640"/>
            <a:ext cx="767971" cy="7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sun9-31.userapi.com/impf/c852320/v852320550/18847f/iEUqd2n5rOs.jpg?size=2560x1707&amp;quality=96&amp;proxy=1&amp;sign=ee866c850be97bd7675254a073b69217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8" y="1379593"/>
            <a:ext cx="2425564" cy="161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sun9-36.userapi.com/impf/c855024/v855024370/bf2/6wFvFAtNUnI.jpg?size=2560x1436&amp;quality=96&amp;proxy=1&amp;sign=f79a75a10ff18ba914d0800f054f5c65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53" y="3665966"/>
            <a:ext cx="2401712" cy="134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02053" y="5102107"/>
            <a:ext cx="26667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20-летие подвига десантников 6 парашютно-десантной роты</a:t>
            </a:r>
          </a:p>
        </p:txBody>
      </p:sp>
      <p:pic>
        <p:nvPicPr>
          <p:cNvPr id="1026" name="Picture 2" descr="https://sun9-57.userapi.com/impg/OqdEW_j20MujVZw2nFUpg-b_GbYcDXEshVhnmA/GxiSY3B4dCM.jpg?size=2560x1707&amp;quality=96&amp;proxy=1&amp;sign=2712d29a087bdbb9bc7f5d55ae266ccd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871" y="862846"/>
            <a:ext cx="2430401" cy="162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728864" y="2551186"/>
            <a:ext cx="26872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соревнования по стрельбе из пневматического оружия</a:t>
            </a:r>
          </a:p>
        </p:txBody>
      </p:sp>
      <p:pic>
        <p:nvPicPr>
          <p:cNvPr id="1028" name="Picture 4" descr="https://sun9-38.userapi.com/impg/2XE2uSxXBcGcvykfAAio7MhD5ASK41gJXmH-uQ/VBZBDvtoq6M.jpg?size=1280x960&amp;quality=96&amp;proxy=1&amp;sign=bd891b6613485cb81c8f913c0c5830e2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871" y="3190375"/>
            <a:ext cx="2430401" cy="182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711167" y="5144515"/>
            <a:ext cx="2754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областные соревнования по военно-прикладным видам спорта «Юный Защитник»</a:t>
            </a:r>
          </a:p>
        </p:txBody>
      </p:sp>
      <p:pic>
        <p:nvPicPr>
          <p:cNvPr id="1030" name="Picture 6" descr="https://sun9-61.userapi.com/impf/c848524/v848524521/17c866/U0bDDVv2mh8.jpg?size=2560x1707&amp;quality=96&amp;proxy=1&amp;sign=e83bdd7c6b63504d2c33458efc46672f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087" y="1052736"/>
            <a:ext cx="2430401" cy="162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67.userapi.com/impg/YtsDUfRHqWmXMSdPUYYTKYpMrhBLm7Wm9yjV5A/W_s6nCbVOLU.jpg?size=1500x1000&amp;quality=96&amp;proxy=1&amp;sign=b29191a845729149f9a94e8136aca842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277" y="3425032"/>
            <a:ext cx="2430401" cy="162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869514" y="5144515"/>
            <a:ext cx="27640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Велопробег</a:t>
            </a:r>
          </a:p>
          <a:p>
            <a:r>
              <a:rPr lang="ru-RU" sz="1600" b="1" dirty="0"/>
              <a:t>«Курская дуга-2020»</a:t>
            </a:r>
          </a:p>
        </p:txBody>
      </p:sp>
    </p:spTree>
    <p:extLst>
      <p:ext uri="{BB962C8B-B14F-4D97-AF65-F5344CB8AC3E}">
        <p14:creationId xmlns:p14="http://schemas.microsoft.com/office/powerpoint/2010/main" val="381858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136576" cy="119675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H="1" flipV="1">
            <a:off x="568289" y="1340769"/>
            <a:ext cx="14335" cy="460851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3577682" y="987682"/>
            <a:ext cx="0" cy="530712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6753200" y="862846"/>
            <a:ext cx="0" cy="530712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D:\ОБГУ\лого комитет\ЛОГОТИП-без-надпис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0" y="188640"/>
            <a:ext cx="767971" cy="7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13.userapi.com/impg/mEUZP9xZ37gYHRhou3_BITrr94unZT7vpgglOg/hll-jDkidOM.jpg?size=1600x1066&amp;quality=96&amp;proxy=1&amp;sign=71d5f1968893910335ee1e96f0d7b50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82" y="1268760"/>
            <a:ext cx="2829458" cy="188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44.userapi.com/impg/rm1B3RWlq6eqo-j40l8VV2hSD5FuPG82kkOMUg/Fs5W1IFXcXY.jpg?size=1600x1066&amp;quality=96&amp;proxy=1&amp;sign=bb0221947292db1898c8293187d3057a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82" y="3307729"/>
            <a:ext cx="2829458" cy="188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82624" y="5229200"/>
            <a:ext cx="30022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областные сборы военно-патриотических клубов и допризывной молодежи Курской области, посвященные памяти Героя РФ С.В. Костина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28864" y="4687396"/>
            <a:ext cx="302433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171</a:t>
            </a:r>
            <a:r>
              <a:rPr lang="ru-RU" sz="1600" b="1" dirty="0"/>
              <a:t> курсант прошел обучение и совершил прыжки с парашютом с высоты </a:t>
            </a:r>
            <a:r>
              <a:rPr lang="ru-RU" sz="2400" b="1" dirty="0"/>
              <a:t>1000</a:t>
            </a:r>
            <a:r>
              <a:rPr lang="ru-RU" sz="1600" b="1" dirty="0"/>
              <a:t> метров</a:t>
            </a:r>
          </a:p>
        </p:txBody>
      </p:sp>
      <p:pic>
        <p:nvPicPr>
          <p:cNvPr id="2054" name="Picture 6" descr="https://sun9-43.userapi.com/impg/ef6KHPMve29700uM-tvk5Srr-u-dDmp83tEwZw/eJly0iuSwkU.jpg?size=1920x1080&amp;quality=96&amp;proxy=1&amp;sign=912fa79fb2342f1a57865a43e7241ac8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797" y="1003190"/>
            <a:ext cx="2829458" cy="159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56.userapi.com/impg/N-a2FcsOLQsDf0WYl2EMDAHXdUvQ-4JdaN3lQA/VmVe32vtNMo.jpg?size=1920x1080&amp;quality=96&amp;proxy=1&amp;sign=d1dcc44ac69d83f428b75834f39c1a54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863" y="2689734"/>
            <a:ext cx="2850421" cy="160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un9-54.userapi.com/impf/c858124/v858124229/4e024/5hK2FrYODcQ.jpg?size=1280x966&amp;quality=96&amp;proxy=1&amp;sign=d2b004bf0311eabc8e5479d4128164a2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536" y="332656"/>
            <a:ext cx="2825992" cy="213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825208" y="4751273"/>
            <a:ext cx="302646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«Вахта Памяти»: найдены останки </a:t>
            </a:r>
            <a:r>
              <a:rPr lang="ru-RU" sz="2000" b="1" dirty="0"/>
              <a:t>136</a:t>
            </a:r>
            <a:r>
              <a:rPr lang="ru-RU" sz="1600" b="1" dirty="0"/>
              <a:t> советских солдат, установлено </a:t>
            </a:r>
            <a:r>
              <a:rPr lang="ru-RU" sz="2000" b="1" dirty="0"/>
              <a:t>14</a:t>
            </a:r>
            <a:r>
              <a:rPr lang="ru-RU" sz="1600" b="1" dirty="0"/>
              <a:t> имен. Найдены </a:t>
            </a:r>
            <a:r>
              <a:rPr lang="ru-RU" sz="2000" b="1" dirty="0"/>
              <a:t>10</a:t>
            </a:r>
            <a:r>
              <a:rPr lang="ru-RU" sz="1600" b="1" dirty="0"/>
              <a:t> советских и</a:t>
            </a:r>
            <a:r>
              <a:rPr lang="ru-RU" sz="2000" b="1" dirty="0"/>
              <a:t> 1 </a:t>
            </a:r>
            <a:r>
              <a:rPr lang="ru-RU" sz="1600" b="1" dirty="0"/>
              <a:t>немецкий самолет. Проведено </a:t>
            </a:r>
            <a:r>
              <a:rPr lang="ru-RU" sz="2000" b="1" dirty="0"/>
              <a:t>10 </a:t>
            </a:r>
            <a:r>
              <a:rPr lang="ru-RU" sz="1600" b="1" dirty="0"/>
              <a:t>захоронений и </a:t>
            </a:r>
            <a:r>
              <a:rPr lang="ru-RU" sz="2000" b="1" dirty="0"/>
              <a:t>3</a:t>
            </a:r>
            <a:r>
              <a:rPr lang="ru-RU" sz="1600" b="1" dirty="0"/>
              <a:t> передачи останков родственникам.</a:t>
            </a:r>
          </a:p>
        </p:txBody>
      </p:sp>
      <p:pic>
        <p:nvPicPr>
          <p:cNvPr id="2060" name="Picture 12" descr="https://sun9-58.userapi.com/impf/c830400/v830400324/f4112/fn9zGEpDWHY.jpg?size=1280x960&amp;quality=96&amp;proxy=1&amp;sign=91dfa9bcc306e0f0981969769fe3db7d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497" y="2530297"/>
            <a:ext cx="2829361" cy="212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28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28956" y="1484784"/>
            <a:ext cx="25684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C000"/>
                </a:solidFill>
              </a:rPr>
              <a:t>«Авангард»</a:t>
            </a:r>
            <a:endParaRPr lang="ru-RU" sz="3600" dirty="0">
              <a:solidFill>
                <a:srgbClr val="FFC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5552" y="0"/>
            <a:ext cx="1136576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Picture 2" descr="D:\ОБГУ\лого комитет\ЛОГОТИП-без-надпис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0" y="188640"/>
            <a:ext cx="767971" cy="7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45649" y="980728"/>
            <a:ext cx="430887" cy="554461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КОМИТЕТ МОЛОДЕЖНОЙ ПОЛИТИКИ КУРСКОЙ ОБЛАСТИ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05128" y="380521"/>
            <a:ext cx="3513685" cy="1785810"/>
          </a:xfrm>
        </p:spPr>
        <p:txBody>
          <a:bodyPr>
            <a:noAutofit/>
          </a:bodyPr>
          <a:lstStyle/>
          <a:p>
            <a:pPr algn="l"/>
            <a:r>
              <a:rPr lang="ru-RU" sz="1800" b="1" dirty="0"/>
              <a:t>Учебно-методический центр военно-патриотического воспитания и подготовки к военной службе молодежи </a:t>
            </a:r>
            <a:r>
              <a:rPr lang="ru-RU" sz="3600" b="1" dirty="0"/>
              <a:t>«Авангард»</a:t>
            </a:r>
          </a:p>
        </p:txBody>
      </p:sp>
      <p:pic>
        <p:nvPicPr>
          <p:cNvPr id="3074" name="Picture 2" descr="https://sun9-76.userapi.com/impg/r8aDo8AQk7_dmNlDjD0ukk-mTPb9aFTPo-4YJQ/iLxReXL8g2Y.jpg?size=1280x960&amp;quality=96&amp;proxy=1&amp;sign=b6388d7bc0cce45665117b3f203c018e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297" y="332656"/>
            <a:ext cx="470452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40.userapi.com/impg/PRrX5O7O0v-3EzFQh-XIpDhSBZ37heMnBIn0vg/YmKVcHyFhWk.jpg?size=1600x1066&amp;quality=96&amp;proxy=1&amp;sign=78d80f610d5e8bbc26289c4aed99194d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297" y="4077072"/>
            <a:ext cx="3456384" cy="230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28956" y="2488828"/>
            <a:ext cx="36850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Цели:</a:t>
            </a:r>
          </a:p>
          <a:p>
            <a:r>
              <a:rPr lang="ru-RU" b="1" dirty="0"/>
              <a:t>- военно-патриотическое воспитание,</a:t>
            </a:r>
          </a:p>
          <a:p>
            <a:r>
              <a:rPr lang="ru-RU" b="1" dirty="0"/>
              <a:t>- подготовка к военной службе,</a:t>
            </a:r>
          </a:p>
          <a:p>
            <a:r>
              <a:rPr lang="ru-RU" b="1" dirty="0"/>
              <a:t>- развитие способностей в техническом и художественном творчестве,</a:t>
            </a:r>
          </a:p>
          <a:p>
            <a:r>
              <a:rPr lang="ru-RU" b="1" dirty="0"/>
              <a:t>- физическое развитие.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056948" y="-99392"/>
            <a:ext cx="4224644" cy="244420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808984" y="5376118"/>
            <a:ext cx="4953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/>
              <a:t>В настоящее время прорабатывается вопрос создания и функционирования центра «Авангард» на базе ДОЛ «Дубки».</a:t>
            </a:r>
          </a:p>
          <a:p>
            <a:r>
              <a:rPr lang="ru-RU" sz="1600" b="1" dirty="0"/>
              <a:t>Проведены заседания рабочих групп, оценка лагеря.</a:t>
            </a:r>
          </a:p>
        </p:txBody>
      </p:sp>
      <p:sp>
        <p:nvSpPr>
          <p:cNvPr id="19" name="Овал 18"/>
          <p:cNvSpPr/>
          <p:nvPr/>
        </p:nvSpPr>
        <p:spPr>
          <a:xfrm>
            <a:off x="4592960" y="5085184"/>
            <a:ext cx="216024" cy="21602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4664968" y="5193196"/>
            <a:ext cx="633670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78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152800" y="0"/>
            <a:ext cx="67532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04528" y="2420888"/>
            <a:ext cx="2736304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4888" y="620689"/>
            <a:ext cx="5465812" cy="604867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</a:rPr>
              <a:t>открытие АНО «Региональный центр военно-патриотического воспитания молодежи «Авангард»;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</a:rPr>
              <a:t>обеспечение увеличения численности детей и молодежи в возрасте до 30 лет, вовлеченных в социально активную деятельность через увеличение охвата патриотическими проектами (более 50 000 человек);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</a:rPr>
              <a:t>создание условий для развития системы </a:t>
            </a:r>
            <a:r>
              <a:rPr lang="ru-RU" b="1" dirty="0" err="1">
                <a:solidFill>
                  <a:schemeClr val="bg1"/>
                </a:solidFill>
              </a:rPr>
              <a:t>межпоколенческого</a:t>
            </a:r>
            <a:r>
              <a:rPr lang="ru-RU" b="1" dirty="0">
                <a:solidFill>
                  <a:schemeClr val="bg1"/>
                </a:solidFill>
              </a:rPr>
              <a:t> взаимодействия и обеспечения преемственности поколений;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</a:rPr>
              <a:t>увеличение количества молодежи (членов военно-патриотических клубов), прошедших парашютную подготовку.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136576" cy="119675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D:\ОБГУ\лого комитет\ЛОГОТИП-ПНГ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4" y="188640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520" y="2574032"/>
            <a:ext cx="2584512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b="1" dirty="0"/>
              <a:t>Задачи на</a:t>
            </a:r>
            <a:br>
              <a:rPr lang="ru-RU" b="1" dirty="0"/>
            </a:br>
            <a:r>
              <a:rPr lang="ru-RU" sz="4900" b="1" dirty="0"/>
              <a:t>2021 год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32520" y="2420888"/>
            <a:ext cx="26642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FC000"/>
                </a:solidFill>
              </a:rPr>
              <a:t>Задачи на</a:t>
            </a:r>
            <a:br>
              <a:rPr lang="ru-RU" sz="4000" b="1" dirty="0">
                <a:solidFill>
                  <a:srgbClr val="FFC000"/>
                </a:solidFill>
              </a:rPr>
            </a:br>
            <a:r>
              <a:rPr lang="ru-RU" sz="4400" b="1" dirty="0">
                <a:solidFill>
                  <a:srgbClr val="FFC000"/>
                </a:solidFill>
              </a:rPr>
              <a:t>2021 год</a:t>
            </a:r>
            <a:endParaRPr lang="ru-RU" sz="4400" dirty="0">
              <a:solidFill>
                <a:srgbClr val="FFC000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152800" y="764704"/>
            <a:ext cx="774982" cy="144016"/>
            <a:chOff x="4106010" y="908720"/>
            <a:chExt cx="774982" cy="144016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4106010" y="980728"/>
              <a:ext cx="70297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Овал 10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3152800" y="1700808"/>
            <a:ext cx="774982" cy="144016"/>
            <a:chOff x="4106010" y="908720"/>
            <a:chExt cx="774982" cy="144016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>
              <a:off x="4106010" y="980728"/>
              <a:ext cx="70297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Овал 14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3116796" y="3933056"/>
            <a:ext cx="774982" cy="144016"/>
            <a:chOff x="4106010" y="908720"/>
            <a:chExt cx="774982" cy="144016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>
              <a:off x="4106010" y="980728"/>
              <a:ext cx="70297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Овал 20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3134861" y="5229200"/>
            <a:ext cx="774982" cy="144016"/>
            <a:chOff x="4106010" y="908720"/>
            <a:chExt cx="774982" cy="144016"/>
          </a:xfrm>
        </p:grpSpPr>
        <p:cxnSp>
          <p:nvCxnSpPr>
            <p:cNvPr id="26" name="Прямая соединительная линия 25"/>
            <p:cNvCxnSpPr/>
            <p:nvPr/>
          </p:nvCxnSpPr>
          <p:spPr>
            <a:xfrm>
              <a:off x="4106010" y="980728"/>
              <a:ext cx="70297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Овал 26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72845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un9-59.userapi.com/impg/tQYHZ0ik1WyoIznWiAy08T6F6A7TPB-2JzXyRw/KCLTFV-9PRs.jpg?size=1600x1066&amp;quality=96&amp;proxy=1&amp;sign=a2f54d43761acbdd27822f568d047311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864" y="1340768"/>
            <a:ext cx="8281022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121024" y="1340768"/>
            <a:ext cx="4008464" cy="5517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76536" y="1556792"/>
            <a:ext cx="64807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776536" y="2348880"/>
            <a:ext cx="64807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776536" y="3371080"/>
            <a:ext cx="64807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776536" y="4159609"/>
            <a:ext cx="64807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776536" y="4725144"/>
            <a:ext cx="64807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776536" y="5301208"/>
            <a:ext cx="64807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-15552" y="0"/>
            <a:ext cx="1136576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411767" y="1414657"/>
            <a:ext cx="3717721" cy="499008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/>
              <a:t>Ежегодные премии Губернатора Курской области для талантливой молодежи (45 премий);</a:t>
            </a:r>
          </a:p>
          <a:p>
            <a:pPr marL="0" indent="0">
              <a:buNone/>
            </a:pPr>
            <a:r>
              <a:rPr lang="ru-RU" sz="1800" b="1" dirty="0"/>
              <a:t>Премии Губернатора Курской области в области науки и инноваций для молодых ученых</a:t>
            </a:r>
          </a:p>
          <a:p>
            <a:pPr marL="0" indent="0">
              <a:buNone/>
            </a:pPr>
            <a:r>
              <a:rPr lang="ru-RU" sz="1800" b="1" dirty="0"/>
              <a:t>и специалистов (4 премии);</a:t>
            </a:r>
          </a:p>
          <a:p>
            <a:pPr marL="0" indent="0">
              <a:buNone/>
            </a:pPr>
            <a:r>
              <a:rPr lang="ru-RU" sz="1800" b="1" dirty="0"/>
              <a:t>Премии Губернатора Курской области для молодых специалистов (4 премии);</a:t>
            </a:r>
          </a:p>
          <a:p>
            <a:pPr marL="0" indent="0">
              <a:buNone/>
            </a:pPr>
            <a:r>
              <a:rPr lang="ru-RU" sz="1800" b="1" dirty="0"/>
              <a:t>Стипендии Курской областной Думы</a:t>
            </a:r>
          </a:p>
          <a:p>
            <a:pPr marL="0" indent="0">
              <a:buNone/>
            </a:pPr>
            <a:r>
              <a:rPr lang="ru-RU" sz="1800" b="1" dirty="0"/>
              <a:t>Стипендии Администрации Курской области;</a:t>
            </a:r>
          </a:p>
          <a:p>
            <a:pPr marL="0" indent="0">
              <a:buNone/>
            </a:pPr>
            <a:r>
              <a:rPr lang="ru-RU" sz="1800" b="1" dirty="0"/>
              <a:t>Именные премии и стипендии Глав Администраций муниципальных образований Курской области.</a:t>
            </a:r>
          </a:p>
          <a:p>
            <a:endParaRPr lang="ru-RU" sz="160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424608" y="116632"/>
            <a:ext cx="9624060" cy="1260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Мероприятия, направленные на поддержку талантливой молодежи: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529064" y="1712785"/>
            <a:ext cx="4032448" cy="43396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/>
              <a:t>Всего лауреатами Премии Президента Российской Федерации (2006-2016 гг.) стали </a:t>
            </a:r>
            <a:r>
              <a:rPr lang="ru-RU" sz="2400" b="1" dirty="0"/>
              <a:t>417</a:t>
            </a:r>
            <a:r>
              <a:rPr lang="ru-RU" b="1" dirty="0"/>
              <a:t> человек;</a:t>
            </a:r>
          </a:p>
          <a:p>
            <a:r>
              <a:rPr lang="ru-RU" b="1" dirty="0"/>
              <a:t>лауреатами Премии Губернатора КО для поддержки талантливой молодежи (2006-2020 гг.) – </a:t>
            </a:r>
          </a:p>
          <a:p>
            <a:r>
              <a:rPr lang="ru-RU" sz="2400" b="1" dirty="0"/>
              <a:t>675</a:t>
            </a:r>
            <a:r>
              <a:rPr lang="ru-RU" b="1" dirty="0"/>
              <a:t> человек;</a:t>
            </a:r>
          </a:p>
          <a:p>
            <a:r>
              <a:rPr lang="ru-RU" b="1" dirty="0"/>
              <a:t>лауреатами премии Губернатора КО   в области науки и инноваций для молодых ученых и специалистов (2011-2020 гг.) стали </a:t>
            </a:r>
            <a:r>
              <a:rPr lang="ru-RU" sz="2400" b="1" dirty="0"/>
              <a:t>47</a:t>
            </a:r>
            <a:r>
              <a:rPr lang="ru-RU" b="1" dirty="0"/>
              <a:t> человек; лауреатами премии Губернатора КО для молодых специалистов</a:t>
            </a:r>
          </a:p>
          <a:p>
            <a:r>
              <a:rPr lang="ru-RU" b="1" dirty="0"/>
              <a:t>(2014-2020 гг.) – </a:t>
            </a:r>
            <a:r>
              <a:rPr lang="ru-RU" sz="2400" b="1" dirty="0"/>
              <a:t>30</a:t>
            </a:r>
            <a:r>
              <a:rPr lang="ru-RU" b="1" dirty="0"/>
              <a:t> человек.</a:t>
            </a:r>
          </a:p>
        </p:txBody>
      </p:sp>
      <p:pic>
        <p:nvPicPr>
          <p:cNvPr id="17" name="Picture 2" descr="D:\ОБГУ\лого комитет\ЛОГОТИП-без-надпис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0" y="188640"/>
            <a:ext cx="767971" cy="7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45649" y="980728"/>
            <a:ext cx="430887" cy="554461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КОМИТЕТ МОЛОДЕЖНОЙ ПОЛИТИКИ КУРСКОЙ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55852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368262" y="4018938"/>
            <a:ext cx="7553290" cy="3600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368262" y="2060848"/>
            <a:ext cx="7537738" cy="3600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0592" y="188640"/>
            <a:ext cx="8424936" cy="11430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/>
              <a:t>Задача молодежной политики в Курской области – создавать возможности для самореализации каждого молодого человека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15552" y="0"/>
            <a:ext cx="1136576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08584" y="116632"/>
            <a:ext cx="8496944" cy="122413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 descr="D:\ОБГУ\лого комитет\ЛОГОТИП-без-надпис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0" y="188640"/>
            <a:ext cx="767971" cy="7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45649" y="980728"/>
            <a:ext cx="430887" cy="554461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КОМИТЕТ МОЛОДЕЖНОЙ ПОЛИТИКИ КУРСКОЙ ОБЛАСТИ</a:t>
            </a:r>
          </a:p>
        </p:txBody>
      </p:sp>
      <p:pic>
        <p:nvPicPr>
          <p:cNvPr id="5124" name="Picture 4" descr="https://sun9-10.userapi.com/impg/ZTPfz_F0KEmen1xgXysG05dkqicpqmqzdVgCyw/-oNQxfmI7K8.jpg?size=1832x1221&amp;quality=96&amp;proxy=1&amp;sign=1e9e6b98a95615189e4c89d67085a7dd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1592342"/>
            <a:ext cx="2268871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46.userapi.com/impg/GK10Wck4tNVAoCMXLyGrOBDvf8V-KfWjNZPaNA/Yewt8qAkvvE.jpg?size=2560x1707&amp;quality=96&amp;proxy=1&amp;sign=720962481865af458775395f2208078a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904" y="1556774"/>
            <a:ext cx="2242566" cy="149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184" y="1573624"/>
            <a:ext cx="2753058" cy="149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 descr="https://sun9-59.userapi.com/impg/tQYHZ0ik1WyoIznWiAy08T6F6A7TPB-2JzXyRw/KCLTFV-9PRs.jpg?size=1600x1066&amp;quality=96&amp;proxy=1&amp;sign=a2f54d43761acbdd27822f568d047311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224" y="3263120"/>
            <a:ext cx="2268871" cy="151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https://sun9-53.userapi.com/impg/oZnBSv8YX4umhwGrSu63F5YTqgWsHUdpT4SLQw/_eDc41PmhsA.jpg?size=1600x1066&amp;quality=96&amp;proxy=1&amp;sign=b292aeb01f94f080a0dcab25ff27081b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920" y="3281700"/>
            <a:ext cx="2242847" cy="149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https://sun9-50.userapi.com/impg/2VltEf_r1gw6QDP7ii1CgSVFiYcFhPra30bD8Q/ZrvHBBQduFE.jpg?size=2560x1707&amp;quality=96&amp;proxy=1&amp;sign=c10c634a41b5fe1f2ffd576f2893217f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3263121"/>
            <a:ext cx="2268871" cy="151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457058" y="4822701"/>
            <a:ext cx="824847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2020 году более </a:t>
            </a:r>
            <a:r>
              <a:rPr lang="ru-RU" sz="2400" b="1" dirty="0"/>
              <a:t>300</a:t>
            </a:r>
            <a:r>
              <a:rPr lang="ru-RU" b="1" dirty="0"/>
              <a:t> мероприятий:</a:t>
            </a:r>
          </a:p>
          <a:p>
            <a:r>
              <a:rPr lang="ru-RU" b="1" dirty="0"/>
              <a:t>фестивали «Студенческая весна Соловьиного края» и «Юность России», фестиваль «Друзья рядом!», областной форум «Молодежь – гордость Курского края», форумы «Молодёжь. Наука. Инновации», проекты для молодых предпринимателей, «Студенческий десант», чемпионат студенческих клубов «УНИВЕРСАРИУМ» и др.</a:t>
            </a:r>
          </a:p>
        </p:txBody>
      </p:sp>
    </p:spTree>
    <p:extLst>
      <p:ext uri="{BB962C8B-B14F-4D97-AF65-F5344CB8AC3E}">
        <p14:creationId xmlns:p14="http://schemas.microsoft.com/office/powerpoint/2010/main" val="375161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2600" y="44624"/>
            <a:ext cx="8424936" cy="11430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/>
              <a:t>В условиях работы в период ограничительных мер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15552" y="0"/>
            <a:ext cx="1136576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 descr="D:\ОБГУ\лого комитет\ЛОГОТИП-без-надпис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0" y="188640"/>
            <a:ext cx="767971" cy="7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45649" y="980728"/>
            <a:ext cx="430887" cy="554461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КОМИТЕТ МОЛОДЕЖНОЙ ПОЛИТИКИ КУРСКОЙ ОБЛАСТИ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424608" y="917295"/>
            <a:ext cx="943304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568624" y="3417381"/>
            <a:ext cx="352839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онлайн-встречи «</a:t>
            </a:r>
            <a:r>
              <a:rPr lang="ru-RU" sz="2400" b="1" dirty="0" err="1"/>
              <a:t>Квартирник</a:t>
            </a:r>
            <a:r>
              <a:rPr lang="ru-RU" sz="2400" b="1" dirty="0"/>
              <a:t>»</a:t>
            </a:r>
          </a:p>
          <a:p>
            <a:endParaRPr lang="ru-RU" b="1" dirty="0"/>
          </a:p>
          <a:p>
            <a:r>
              <a:rPr lang="ru-RU" b="1" dirty="0" err="1"/>
              <a:t>стриминг</a:t>
            </a:r>
            <a:r>
              <a:rPr lang="ru-RU" b="1" dirty="0"/>
              <a:t>, который позволяет познакомиться и пообщаться с успешными представителями молодого поколения Курской области и именитыми спикерами за пределами региона</a:t>
            </a:r>
          </a:p>
          <a:p>
            <a:endParaRPr lang="ru-RU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496616" y="3068960"/>
            <a:ext cx="0" cy="3312368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608" y="1412776"/>
            <a:ext cx="3587297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5673080" y="3068960"/>
            <a:ext cx="0" cy="3312368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https://sun9-74.userapi.com/impg/chI7JyGfNhf19s4p4dT6-_gBwt4EoVRnYF1kmw/EY2CjE3tGOg.jpg?size=1919x886&amp;quality=96&amp;proxy=1&amp;sign=5aa36ebda92abe22f3c17215c471e86a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064" y="1412777"/>
            <a:ext cx="3899078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879214" y="3417381"/>
            <a:ext cx="368229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проект «Кто бы мог подумать? </a:t>
            </a:r>
            <a:r>
              <a:rPr lang="ru-RU" sz="2400" b="1" dirty="0" err="1"/>
              <a:t>Live</a:t>
            </a:r>
            <a:r>
              <a:rPr lang="ru-RU" sz="2400" b="1" dirty="0"/>
              <a:t>»</a:t>
            </a:r>
          </a:p>
          <a:p>
            <a:endParaRPr lang="ru-RU" b="1" dirty="0"/>
          </a:p>
          <a:p>
            <a:r>
              <a:rPr lang="ru-RU" b="1" dirty="0"/>
              <a:t>игра в формате онлайн-трансляции, где команды в режиме реального времени отвечают на вопросы.</a:t>
            </a:r>
          </a:p>
        </p:txBody>
      </p:sp>
    </p:spTree>
    <p:extLst>
      <p:ext uri="{BB962C8B-B14F-4D97-AF65-F5344CB8AC3E}">
        <p14:creationId xmlns:p14="http://schemas.microsoft.com/office/powerpoint/2010/main" val="278254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52600" y="519063"/>
            <a:ext cx="17022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C000"/>
                </a:solidFill>
              </a:rPr>
              <a:t>В 2020 году</a:t>
            </a:r>
            <a:endParaRPr lang="ru-RU" sz="2400" dirty="0">
              <a:solidFill>
                <a:srgbClr val="FFC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2600" y="764704"/>
            <a:ext cx="8424936" cy="1512168"/>
          </a:xfrm>
        </p:spPr>
        <p:txBody>
          <a:bodyPr>
            <a:noAutofit/>
          </a:bodyPr>
          <a:lstStyle/>
          <a:p>
            <a:pPr algn="l"/>
            <a:r>
              <a:rPr lang="ru-RU" sz="2400" b="1" dirty="0"/>
              <a:t>В 2020 году</a:t>
            </a:r>
            <a:br>
              <a:rPr lang="ru-RU" sz="2400" b="1" dirty="0"/>
            </a:br>
            <a:r>
              <a:rPr lang="ru-RU" sz="2400" b="1" dirty="0"/>
              <a:t>Форумы Территория смыслов, Таврида, Острова, Восток, Евразия </a:t>
            </a:r>
            <a:r>
              <a:rPr lang="ru-RU" sz="2400" b="1" dirty="0" err="1"/>
              <a:t>Global</a:t>
            </a:r>
            <a:r>
              <a:rPr lang="ru-RU" sz="2400" b="1" dirty="0"/>
              <a:t>, Выше крыши, Ладога, Ростов и многие другие смогли посетить в офлайн формате</a:t>
            </a:r>
            <a:r>
              <a:rPr lang="ru-RU" sz="2800" b="1" dirty="0"/>
              <a:t> 127 </a:t>
            </a:r>
            <a:r>
              <a:rPr lang="ru-RU" sz="2400" b="1" dirty="0"/>
              <a:t>человек от Курской области.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15552" y="0"/>
            <a:ext cx="1136576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 descr="D:\ОБГУ\лого комитет\ЛОГОТИП-без-надпис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0" y="188640"/>
            <a:ext cx="767971" cy="7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45649" y="980728"/>
            <a:ext cx="430887" cy="554461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КОМИТЕТ МОЛОДЕЖНОЙ ПОЛИТИКИ КУРСКОЙ ОБЛАСТИ</a:t>
            </a:r>
          </a:p>
        </p:txBody>
      </p:sp>
      <p:pic>
        <p:nvPicPr>
          <p:cNvPr id="7170" name="Picture 2" descr="https://sun9-44.userapi.com/impg/0GO_ZIpFmCJDwtS4YyL8ysJg-2b_r-ElG6t3gQ/4a7WfaDEe00.jpg?size=1280x720&amp;quality=96&amp;proxy=1&amp;sign=046439e87668eb353d2e77b65864965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600" y="2636912"/>
            <a:ext cx="3320748" cy="186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74.userapi.com/impg/M3CtjRBFHqvJyMUeJ0eLM2FuUSjPrdheBFQT3Q/HC27HijoXnQ.jpg?size=1280x960&amp;quality=96&amp;proxy=1&amp;sign=fbe6e04b0d7704ab09eba948353ecd1a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389" y="4653136"/>
            <a:ext cx="3295959" cy="247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un9-73.userapi.com/impg/_1mk5bWkJ35w18VNh8FbH858zcSisc25XnhoQw/kE_Vk8sIJQY.jpg?size=1280x853&amp;quality=96&amp;proxy=1&amp;sign=2024f07e7b3655d8467163de4f261299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984" y="2636912"/>
            <a:ext cx="2802976" cy="186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sun9-65.userapi.com/impg/cMsCy4iMcnAmFrgePfv4cBNz2AMNveYeV2vdrg/xBmAN7YBO0w.jpg?size=1920x1080&amp;quality=96&amp;proxy=1&amp;sign=0951c164bee5f45ea4510b340a94ca1f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932" y="2636912"/>
            <a:ext cx="3320748" cy="186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s://sun9-51.userapi.com/impg/SqLvJMmJfTupQ8Sugz0xn2tBJEADPa0zxHnRVg/7wISLWVKWWI.jpg?size=1280x720&amp;quality=96&amp;proxy=1&amp;sign=2f88985ed189bbe83f918992bc7f99b4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238" y="4653136"/>
            <a:ext cx="4140442" cy="23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611960" y="4149080"/>
            <a:ext cx="140972" cy="3240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82" name="Picture 14" descr="https://sun9-8.userapi.com/impg/LkK8gAoOK8kUiFZAEgfYRYN4BTGkeBOKOXhHcw/eXQNHcTjDH4.jpg?size=1280x720&amp;quality=96&amp;proxy=1&amp;sign=9f0af4d3cee0b9757c1289db4c94dfdc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984" y="5805264"/>
            <a:ext cx="2802977" cy="15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sun9-7.userapi.com/impg/7KfsE8NE8GLySu2WYfMPBPnOPjaA1F4jjeyvNw/TS35bDXvVOw.jpg?size=1920x1080&amp;quality=96&amp;proxy=1&amp;sign=3fd78e0c828b3f35e27a6127f213e4a8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985" y="4653136"/>
            <a:ext cx="2802976" cy="157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808984" y="6229810"/>
            <a:ext cx="2873462" cy="295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88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152800" y="0"/>
            <a:ext cx="67532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04528" y="2420888"/>
            <a:ext cx="2736304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88904" y="476672"/>
            <a:ext cx="5465812" cy="60486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</a:rPr>
              <a:t>вовлечение не менее 60% молодежи в мероприятия в рамках реализации государственной молодежной политики;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</a:rPr>
              <a:t>проведение знаковых (ключевых</a:t>
            </a:r>
            <a:r>
              <a:rPr lang="ru-RU" sz="2000" b="1">
                <a:solidFill>
                  <a:schemeClr val="bg1"/>
                </a:solidFill>
              </a:rPr>
              <a:t>) мероприятий: </a:t>
            </a:r>
            <a:r>
              <a:rPr lang="ru-RU" sz="2000" b="1" dirty="0">
                <a:solidFill>
                  <a:schemeClr val="bg1"/>
                </a:solidFill>
              </a:rPr>
              <a:t>XIX Международный лагерь молодежного актива «Славянское содружество», фестиваль работающей молодежи «Юность», Областной фестиваль студенческого творчества «Студенческая весна Соловьиного края», региональный молодежный образовательный Форум «Куб» и других;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</a:rPr>
              <a:t>проведение в Курской области Всероссийского конкурса лидеров и руководителей детских и молодежных общественных объединений «Лидер XXI века»;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</a:rPr>
              <a:t>участие молодежи Курской области в </a:t>
            </a:r>
            <a:r>
              <a:rPr lang="ru-RU" sz="2000" b="1" dirty="0" err="1">
                <a:solidFill>
                  <a:schemeClr val="bg1"/>
                </a:solidFill>
              </a:rPr>
              <a:t>форумной</a:t>
            </a:r>
            <a:r>
              <a:rPr lang="ru-RU" sz="2000" b="1" dirty="0">
                <a:solidFill>
                  <a:schemeClr val="bg1"/>
                </a:solidFill>
              </a:rPr>
              <a:t> кампании – 2021 (не менее 200 человек)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136576" cy="119675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520" y="2574032"/>
            <a:ext cx="2584512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b="1" dirty="0"/>
              <a:t>Задачи на</a:t>
            </a:r>
            <a:br>
              <a:rPr lang="ru-RU" b="1" dirty="0"/>
            </a:br>
            <a:r>
              <a:rPr lang="ru-RU" sz="4900" b="1" dirty="0"/>
              <a:t>2021 год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32520" y="2420888"/>
            <a:ext cx="26642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FC000"/>
                </a:solidFill>
              </a:rPr>
              <a:t>Задачи на</a:t>
            </a:r>
            <a:br>
              <a:rPr lang="ru-RU" sz="4000" b="1" dirty="0">
                <a:solidFill>
                  <a:srgbClr val="FFC000"/>
                </a:solidFill>
              </a:rPr>
            </a:br>
            <a:r>
              <a:rPr lang="ru-RU" sz="4400" b="1" dirty="0">
                <a:solidFill>
                  <a:srgbClr val="FFC000"/>
                </a:solidFill>
              </a:rPr>
              <a:t>2021 год</a:t>
            </a:r>
            <a:endParaRPr lang="ru-RU" sz="4400" dirty="0">
              <a:solidFill>
                <a:srgbClr val="FFC000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152800" y="620688"/>
            <a:ext cx="774982" cy="144016"/>
            <a:chOff x="4106010" y="908720"/>
            <a:chExt cx="774982" cy="144016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4106010" y="980728"/>
              <a:ext cx="70297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Овал 10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3162860" y="1556792"/>
            <a:ext cx="774982" cy="144016"/>
            <a:chOff x="4106010" y="908720"/>
            <a:chExt cx="774982" cy="144016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>
              <a:off x="4106010" y="980728"/>
              <a:ext cx="70297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Овал 14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3116796" y="4437112"/>
            <a:ext cx="774982" cy="144016"/>
            <a:chOff x="4106010" y="908720"/>
            <a:chExt cx="774982" cy="144016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>
              <a:off x="4106010" y="980728"/>
              <a:ext cx="70297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Овал 20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3152800" y="5733256"/>
            <a:ext cx="774982" cy="144016"/>
            <a:chOff x="4106010" y="908720"/>
            <a:chExt cx="774982" cy="144016"/>
          </a:xfrm>
        </p:grpSpPr>
        <p:cxnSp>
          <p:nvCxnSpPr>
            <p:cNvPr id="23" name="Прямая соединительная линия 22"/>
            <p:cNvCxnSpPr/>
            <p:nvPr/>
          </p:nvCxnSpPr>
          <p:spPr>
            <a:xfrm>
              <a:off x="4106010" y="980728"/>
              <a:ext cx="70297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Овал 23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5" name="Picture 2" descr="D:\ОБГУ\лого комитет\ЛОГОТИП-без-надпис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0" y="188640"/>
            <a:ext cx="767971" cy="7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66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15552" y="0"/>
            <a:ext cx="1136576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52681" y="980728"/>
            <a:ext cx="430887" cy="554461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КОМИТЕТ МОЛОДЕЖНОЙ ПОЛИТИКИ КУРСКОЙ ОБЛАСТИ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80592" y="190381"/>
            <a:ext cx="49275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/>
              <a:t>Молодежная политика </a:t>
            </a:r>
            <a:endParaRPr lang="ru-RU" sz="36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7381" y="188640"/>
            <a:ext cx="8915400" cy="1143000"/>
          </a:xfrm>
        </p:spPr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rgbClr val="FFC000"/>
                </a:solidFill>
              </a:rPr>
              <a:t>Молодежная политика </a:t>
            </a:r>
            <a:r>
              <a:rPr lang="ru-RU" sz="3600" b="1" dirty="0"/>
              <a:t>– стратегический курс развития государственной политики</a:t>
            </a:r>
          </a:p>
        </p:txBody>
      </p:sp>
      <p:pic>
        <p:nvPicPr>
          <p:cNvPr id="3075" name="Picture 3" descr="D:\ОБГУ\оформление\презентации\направления молодежной политики\фото\_xwewqCOs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116" y="3197458"/>
            <a:ext cx="2451685" cy="163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ОБГУ\оформление\презентации\направления молодежной политики\фото\5thBv5hr_w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236" y="3197458"/>
            <a:ext cx="2463784" cy="164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ОБГУ\оформление\презентации\направления молодежной политики\фото\7kHiK2hQw7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532" y="1515162"/>
            <a:ext cx="2448272" cy="163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ОБГУ\оформление\презентации\направления молодежной политики\фото\ax5OfyWWhF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860" y="1515853"/>
            <a:ext cx="2451685" cy="163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ОБГУ\оформление\презентации\о результатах реализации гмп\ZZfn241wVy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236" y="4867551"/>
            <a:ext cx="2463784" cy="164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ОБГУ\оформление\презентации\о результатах реализации гмп\QfFa-Q9OFU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88" y="4862569"/>
            <a:ext cx="2493676" cy="16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ОБГУ\лого комитет\ЛОГОТИП-без-надписи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0" y="188640"/>
            <a:ext cx="767971" cy="7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2-9.userapi.com/impg/jfKUh8lWarxwXNubKwlUZfsZQe59euMr0KaoBA/P3rcMKR8U4c.jpg?size=2560x1707&amp;quality=96&amp;proxy=1&amp;sign=3b6db50020b4342b2bdd9ab61e6b7032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73" y="4867551"/>
            <a:ext cx="2463784" cy="164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72.userapi.com/impg/Dy_AEizLIPM_dw2LjovDnwe-0DfZiihhtMU4ZA/2L-7IeS75sY.jpg?size=2560x1707&amp;quality=96&amp;proxy=1&amp;sign=9e4892073acb9bb388628d1ddd19d511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532" y="3184349"/>
            <a:ext cx="2480932" cy="165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12.userapi.com/impg/W0mVVjqgcXj2sdeByYs7wyE5k88E1t3FMwwYzw/rAbw5E3PfUo.jpg?size=2560x1709&amp;quality=96&amp;proxy=1&amp;sign=40f945ceb1bf231b27077482cc3093e1&amp;type=albu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204" y="1515853"/>
            <a:ext cx="2466816" cy="164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03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4077072"/>
            <a:ext cx="9906000" cy="278092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6616" y="-27384"/>
            <a:ext cx="7488832" cy="1143000"/>
          </a:xfrm>
        </p:spPr>
        <p:txBody>
          <a:bodyPr>
            <a:noAutofit/>
          </a:bodyPr>
          <a:lstStyle/>
          <a:p>
            <a:pPr algn="l"/>
            <a:r>
              <a:rPr lang="ru-RU" sz="2800" b="1" dirty="0"/>
              <a:t>Всероссийский конкурс молодежных проектов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848544" y="5085184"/>
            <a:ext cx="8856984" cy="147302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</a:rPr>
              <a:t>проведение образовательных программ по разработке молодежных социальных проектов;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</a:rPr>
              <a:t>участие во всех этапах Всероссийского конкурса молодежных проектов;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</a:rPr>
              <a:t>привлечение не менее 65 000 000 рублей в рамках конкурса.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136576" cy="119675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535265"/>
              </p:ext>
            </p:extLst>
          </p:nvPr>
        </p:nvGraphicFramePr>
        <p:xfrm>
          <a:off x="1280592" y="908720"/>
          <a:ext cx="7704856" cy="2759328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68248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Год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Количество победителей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Общая</a:t>
                      </a:r>
                      <a:r>
                        <a:rPr lang="ru-RU" baseline="0" dirty="0"/>
                        <a:t> сумма</a:t>
                      </a:r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23 </a:t>
                      </a:r>
                      <a:r>
                        <a:rPr lang="ru-RU" baseline="0" dirty="0"/>
                        <a:t> </a:t>
                      </a:r>
                      <a:r>
                        <a:rPr lang="ru-RU" dirty="0"/>
                        <a:t>физлица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4 000 050 рублей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35 физлиц</a:t>
                      </a:r>
                    </a:p>
                    <a:p>
                      <a:pPr algn="ctr"/>
                      <a:r>
                        <a:rPr lang="ru-RU" dirty="0"/>
                        <a:t>14 вузов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20 500 000 рублей</a:t>
                      </a:r>
                    </a:p>
                    <a:p>
                      <a:pPr algn="ctr"/>
                      <a:r>
                        <a:rPr lang="ru-RU" dirty="0"/>
                        <a:t>12 550 000 рублей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29 физлиц</a:t>
                      </a:r>
                    </a:p>
                    <a:p>
                      <a:pPr algn="ctr"/>
                      <a:r>
                        <a:rPr lang="ru-RU" dirty="0"/>
                        <a:t>10 вузов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62 118 000 рублей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29 физлиц</a:t>
                      </a:r>
                    </a:p>
                    <a:p>
                      <a:pPr algn="ctr"/>
                      <a:r>
                        <a:rPr lang="ru-RU" dirty="0"/>
                        <a:t>3 вузов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45 386 00 рублей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pSp>
        <p:nvGrpSpPr>
          <p:cNvPr id="12" name="Группа 11"/>
          <p:cNvGrpSpPr/>
          <p:nvPr/>
        </p:nvGrpSpPr>
        <p:grpSpPr>
          <a:xfrm>
            <a:off x="3368824" y="3717032"/>
            <a:ext cx="2606105" cy="1152128"/>
            <a:chOff x="3440832" y="3789040"/>
            <a:chExt cx="2606105" cy="1152128"/>
          </a:xfrm>
        </p:grpSpPr>
        <p:sp>
          <p:nvSpPr>
            <p:cNvPr id="9" name="Заголовок 1"/>
            <p:cNvSpPr txBox="1">
              <a:spLocks/>
            </p:cNvSpPr>
            <p:nvPr/>
          </p:nvSpPr>
          <p:spPr>
            <a:xfrm>
              <a:off x="3462425" y="3789040"/>
              <a:ext cx="2584512" cy="114300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rmAutofit fontScale="90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ru-RU" b="1" dirty="0"/>
                <a:t>Задачи на</a:t>
              </a:r>
              <a:br>
                <a:rPr lang="ru-RU" b="1" dirty="0"/>
              </a:br>
              <a:r>
                <a:rPr lang="ru-RU" sz="4900" b="1" dirty="0"/>
                <a:t>2021 год</a:t>
              </a:r>
            </a:p>
          </p:txBody>
        </p:sp>
        <p:sp>
          <p:nvSpPr>
            <p:cNvPr id="10" name="Заголовок 1"/>
            <p:cNvSpPr txBox="1">
              <a:spLocks/>
            </p:cNvSpPr>
            <p:nvPr/>
          </p:nvSpPr>
          <p:spPr>
            <a:xfrm>
              <a:off x="3440832" y="3798168"/>
              <a:ext cx="2584512" cy="11430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 fontScale="90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ru-RU" b="1" dirty="0">
                  <a:solidFill>
                    <a:srgbClr val="FFC000"/>
                  </a:solidFill>
                </a:rPr>
                <a:t>Задачи на</a:t>
              </a:r>
              <a:br>
                <a:rPr lang="ru-RU" b="1" dirty="0">
                  <a:solidFill>
                    <a:srgbClr val="FFC000"/>
                  </a:solidFill>
                </a:rPr>
              </a:br>
              <a:r>
                <a:rPr lang="ru-RU" sz="4900" b="1" dirty="0">
                  <a:solidFill>
                    <a:srgbClr val="FFC000"/>
                  </a:solidFill>
                </a:rPr>
                <a:t>2021 год</a:t>
              </a: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0" y="5157192"/>
            <a:ext cx="774982" cy="144016"/>
            <a:chOff x="4106010" y="908720"/>
            <a:chExt cx="774982" cy="144016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>
              <a:off x="4106010" y="980728"/>
              <a:ext cx="70297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Овал 14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0" y="5733256"/>
            <a:ext cx="774982" cy="144016"/>
            <a:chOff x="4106010" y="908720"/>
            <a:chExt cx="774982" cy="144016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4106010" y="980728"/>
              <a:ext cx="70297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Овал 17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0" y="6021288"/>
            <a:ext cx="774982" cy="144016"/>
            <a:chOff x="4106010" y="908720"/>
            <a:chExt cx="774982" cy="144016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>
              <a:off x="4106010" y="980728"/>
              <a:ext cx="70297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Овал 20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2" name="Picture 2" descr="D:\ОБГУ\лого комитет\ЛОГОТИП-без-надпис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0" y="188640"/>
            <a:ext cx="767971" cy="7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65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un9-72.userapi.com/impg/Z7fBjLqgwCoV9zAPVMw2B8FzrxxYiQB6gMTZdw/y591duK22a0.jpg?size=1280x854&amp;quality=96&amp;proxy=1&amp;sign=dfeeb05c6961634f42a0ac1379e10a02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3744" y="1187138"/>
            <a:ext cx="8499651" cy="567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0592" y="53752"/>
            <a:ext cx="5688632" cy="1143000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/>
              <a:t>Студенческие клубы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0418" y="2420888"/>
            <a:ext cx="4562622" cy="2592288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/>
              <a:t>Д</a:t>
            </a:r>
            <a:r>
              <a:rPr lang="ru-RU" sz="2800" b="1" dirty="0" smtClean="0"/>
              <a:t>ействует </a:t>
            </a:r>
            <a:r>
              <a:rPr lang="ru-RU" sz="2800" b="1" dirty="0"/>
              <a:t>более </a:t>
            </a:r>
            <a:r>
              <a:rPr lang="ru-RU" b="1" dirty="0"/>
              <a:t>100 клубов </a:t>
            </a:r>
            <a:r>
              <a:rPr lang="ru-RU" sz="2800" b="1" dirty="0" smtClean="0"/>
              <a:t>различной направленности которые охватывают более</a:t>
            </a:r>
          </a:p>
          <a:p>
            <a:pPr marL="0" indent="0">
              <a:buNone/>
            </a:pPr>
            <a:r>
              <a:rPr lang="ru-RU" b="1" dirty="0" smtClean="0"/>
              <a:t>15,5 тысяч человек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136576" cy="119675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9104" y="764704"/>
            <a:ext cx="4016896" cy="609329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6594499" y="251765"/>
            <a:ext cx="2606105" cy="1151883"/>
            <a:chOff x="3440832" y="3789040"/>
            <a:chExt cx="2606105" cy="1151883"/>
          </a:xfrm>
        </p:grpSpPr>
        <p:sp>
          <p:nvSpPr>
            <p:cNvPr id="9" name="Заголовок 1"/>
            <p:cNvSpPr txBox="1">
              <a:spLocks/>
            </p:cNvSpPr>
            <p:nvPr/>
          </p:nvSpPr>
          <p:spPr>
            <a:xfrm>
              <a:off x="3462425" y="3789040"/>
              <a:ext cx="2584512" cy="114300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rmAutofit fontScale="90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ru-RU" b="1" dirty="0" smtClean="0"/>
                <a:t>Задачи на</a:t>
              </a:r>
              <a:br>
                <a:rPr lang="ru-RU" b="1" dirty="0" smtClean="0"/>
              </a:br>
              <a:r>
                <a:rPr lang="ru-RU" sz="4900" b="1" dirty="0" smtClean="0"/>
                <a:t>2021 год</a:t>
              </a:r>
              <a:endParaRPr lang="ru-RU" sz="4900" b="1" dirty="0"/>
            </a:p>
          </p:txBody>
        </p:sp>
        <p:sp>
          <p:nvSpPr>
            <p:cNvPr id="10" name="Заголовок 1"/>
            <p:cNvSpPr txBox="1">
              <a:spLocks/>
            </p:cNvSpPr>
            <p:nvPr/>
          </p:nvSpPr>
          <p:spPr>
            <a:xfrm>
              <a:off x="3440832" y="3797923"/>
              <a:ext cx="2584512" cy="11430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 fontScale="90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ru-RU" b="1" dirty="0" smtClean="0">
                  <a:solidFill>
                    <a:srgbClr val="FFC000"/>
                  </a:solidFill>
                </a:rPr>
                <a:t>Задачи на</a:t>
              </a:r>
              <a:br>
                <a:rPr lang="ru-RU" b="1" dirty="0" smtClean="0">
                  <a:solidFill>
                    <a:srgbClr val="FFC000"/>
                  </a:solidFill>
                </a:rPr>
              </a:br>
              <a:r>
                <a:rPr lang="ru-RU" sz="4900" b="1" dirty="0" smtClean="0">
                  <a:solidFill>
                    <a:srgbClr val="FFC000"/>
                  </a:solidFill>
                </a:rPr>
                <a:t>2021 год</a:t>
              </a:r>
              <a:endParaRPr lang="ru-RU" sz="4900" b="1" dirty="0">
                <a:solidFill>
                  <a:srgbClr val="FFC000"/>
                </a:solidFill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6592700" y="1844824"/>
            <a:ext cx="318483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Продвижение </a:t>
            </a:r>
            <a:r>
              <a:rPr lang="ru-RU" sz="2000" b="1" dirty="0">
                <a:solidFill>
                  <a:schemeClr val="bg1"/>
                </a:solidFill>
              </a:rPr>
              <a:t>проектов Национальной лиги студенческих клубов;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Увеличение </a:t>
            </a:r>
            <a:r>
              <a:rPr lang="ru-RU" sz="2000" b="1" dirty="0">
                <a:solidFill>
                  <a:schemeClr val="bg1"/>
                </a:solidFill>
              </a:rPr>
              <a:t>количества членов студенческих клубов;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Продвижение мобильного приложения «Национальная лига студенческих клубов</a:t>
            </a:r>
            <a:r>
              <a:rPr lang="ru-RU" sz="2000" b="1" dirty="0" smtClean="0">
                <a:solidFill>
                  <a:schemeClr val="bg1"/>
                </a:solidFill>
              </a:rPr>
              <a:t>»;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Проведение </a:t>
            </a:r>
            <a:r>
              <a:rPr lang="ru-RU" sz="2000" b="1" dirty="0">
                <a:solidFill>
                  <a:schemeClr val="bg1"/>
                </a:solidFill>
              </a:rPr>
              <a:t>мероприятий для студенческой молодежи.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5889104" y="1988840"/>
            <a:ext cx="630966" cy="144016"/>
            <a:chOff x="4250026" y="908720"/>
            <a:chExt cx="630966" cy="144016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>
              <a:off x="4250026" y="980728"/>
              <a:ext cx="55895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Овал 13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5897488" y="2852936"/>
            <a:ext cx="630966" cy="144016"/>
            <a:chOff x="4250026" y="908720"/>
            <a:chExt cx="630966" cy="144016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4250026" y="980728"/>
              <a:ext cx="55895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Овал 17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5897488" y="5013176"/>
            <a:ext cx="630966" cy="144016"/>
            <a:chOff x="4250026" y="908720"/>
            <a:chExt cx="630966" cy="144016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>
              <a:off x="4250026" y="980728"/>
              <a:ext cx="55895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Овал 20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2" name="Picture 2" descr="D:\ОБГУ\лого комитет\ЛОГОТИП-без-надпис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0" y="188640"/>
            <a:ext cx="767971" cy="7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Группа 22"/>
          <p:cNvGrpSpPr/>
          <p:nvPr/>
        </p:nvGrpSpPr>
        <p:grpSpPr>
          <a:xfrm>
            <a:off x="5889104" y="3789040"/>
            <a:ext cx="630966" cy="144016"/>
            <a:chOff x="4250026" y="908720"/>
            <a:chExt cx="630966" cy="144016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4250026" y="980728"/>
              <a:ext cx="55895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Овал 24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89798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2600" y="274638"/>
            <a:ext cx="7842076" cy="922114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/>
              <a:t>Дискуссионный </a:t>
            </a:r>
            <a:r>
              <a:rPr lang="ru-RU" sz="3200" b="1" dirty="0"/>
              <a:t>студенческий клуб «Диалог на равных»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09184" y="1743823"/>
            <a:ext cx="3296816" cy="1901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В 2020 году прошло </a:t>
            </a:r>
            <a:r>
              <a:rPr lang="ru-RU" sz="2800" b="1" dirty="0"/>
              <a:t>12 </a:t>
            </a:r>
            <a:r>
              <a:rPr lang="ru-RU" sz="2000" b="1" dirty="0"/>
              <a:t>встреч </a:t>
            </a:r>
            <a:r>
              <a:rPr lang="ru-RU" sz="2000" b="1" dirty="0" smtClean="0"/>
              <a:t>с </a:t>
            </a:r>
            <a:r>
              <a:rPr lang="ru-RU" sz="2800" b="1" dirty="0"/>
              <a:t>13</a:t>
            </a:r>
            <a:r>
              <a:rPr lang="ru-RU" sz="2000" b="1" dirty="0"/>
              <a:t> экспертами, участниками которых стали более </a:t>
            </a:r>
            <a:r>
              <a:rPr lang="ru-RU" sz="2800" b="1" dirty="0"/>
              <a:t>2700</a:t>
            </a:r>
            <a:r>
              <a:rPr lang="ru-RU" sz="2000" b="1" dirty="0"/>
              <a:t> человек.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136576" cy="119675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4288532"/>
            <a:ext cx="9906000" cy="256946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3368824" y="3861048"/>
            <a:ext cx="2606105" cy="1152128"/>
            <a:chOff x="3440832" y="3779912"/>
            <a:chExt cx="2606105" cy="1152128"/>
          </a:xfrm>
        </p:grpSpPr>
        <p:sp>
          <p:nvSpPr>
            <p:cNvPr id="10" name="Заголовок 1"/>
            <p:cNvSpPr txBox="1">
              <a:spLocks/>
            </p:cNvSpPr>
            <p:nvPr/>
          </p:nvSpPr>
          <p:spPr>
            <a:xfrm>
              <a:off x="3462425" y="3789040"/>
              <a:ext cx="2584512" cy="114300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rmAutofit fontScale="90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ru-RU" b="1" dirty="0" smtClean="0"/>
                <a:t>Задачи на</a:t>
              </a:r>
              <a:br>
                <a:rPr lang="ru-RU" b="1" dirty="0" smtClean="0"/>
              </a:br>
              <a:r>
                <a:rPr lang="ru-RU" sz="4900" b="1" dirty="0" smtClean="0"/>
                <a:t>2021 год</a:t>
              </a:r>
              <a:endParaRPr lang="ru-RU" sz="4900" b="1" dirty="0"/>
            </a:p>
          </p:txBody>
        </p:sp>
        <p:sp>
          <p:nvSpPr>
            <p:cNvPr id="11" name="Заголовок 1"/>
            <p:cNvSpPr txBox="1">
              <a:spLocks/>
            </p:cNvSpPr>
            <p:nvPr/>
          </p:nvSpPr>
          <p:spPr>
            <a:xfrm>
              <a:off x="3440832" y="3779912"/>
              <a:ext cx="2584512" cy="11430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 fontScale="90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ru-RU" b="1" dirty="0" smtClean="0">
                  <a:solidFill>
                    <a:srgbClr val="FFC000"/>
                  </a:solidFill>
                </a:rPr>
                <a:t>Задачи на</a:t>
              </a:r>
              <a:br>
                <a:rPr lang="ru-RU" b="1" dirty="0" smtClean="0">
                  <a:solidFill>
                    <a:srgbClr val="FFC000"/>
                  </a:solidFill>
                </a:rPr>
              </a:br>
              <a:r>
                <a:rPr lang="ru-RU" sz="4900" b="1" dirty="0" smtClean="0">
                  <a:solidFill>
                    <a:srgbClr val="FFC000"/>
                  </a:solidFill>
                </a:rPr>
                <a:t>2021 год</a:t>
              </a:r>
              <a:endParaRPr lang="ru-RU" sz="4900" b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0" y="5445224"/>
            <a:ext cx="774982" cy="144016"/>
            <a:chOff x="4106010" y="908720"/>
            <a:chExt cx="774982" cy="144016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>
              <a:off x="4106010" y="980728"/>
              <a:ext cx="70297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Овал 13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848544" y="5301208"/>
            <a:ext cx="83091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П</a:t>
            </a:r>
            <a:r>
              <a:rPr lang="ru-RU" sz="2000" b="1" dirty="0" smtClean="0">
                <a:solidFill>
                  <a:schemeClr val="bg1"/>
                </a:solidFill>
              </a:rPr>
              <a:t>роведение </a:t>
            </a:r>
            <a:r>
              <a:rPr lang="ru-RU" sz="2000" b="1" dirty="0">
                <a:solidFill>
                  <a:schemeClr val="bg1"/>
                </a:solidFill>
              </a:rPr>
              <a:t>не менее 2 встреч в рамках дискуссионного студенческого клуба «Диалог на равных» в месяц (не менее </a:t>
            </a:r>
            <a:r>
              <a:rPr lang="ru-RU" sz="2000" b="1" dirty="0" smtClean="0">
                <a:solidFill>
                  <a:schemeClr val="bg1"/>
                </a:solidFill>
              </a:rPr>
              <a:t>250 </a:t>
            </a:r>
            <a:r>
              <a:rPr lang="ru-RU" sz="2000" b="1" dirty="0">
                <a:solidFill>
                  <a:schemeClr val="bg1"/>
                </a:solidFill>
              </a:rPr>
              <a:t>человек </a:t>
            </a:r>
            <a:r>
              <a:rPr lang="ru-RU" sz="2000" b="1" dirty="0" smtClean="0">
                <a:solidFill>
                  <a:schemeClr val="bg1"/>
                </a:solidFill>
              </a:rPr>
              <a:t>участников)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в </a:t>
            </a:r>
            <a:r>
              <a:rPr lang="ru-RU" sz="2000" b="1" dirty="0">
                <a:solidFill>
                  <a:schemeClr val="bg1"/>
                </a:solidFill>
              </a:rPr>
              <a:t>соответствии с методическими рекомендациями.</a:t>
            </a:r>
          </a:p>
        </p:txBody>
      </p:sp>
      <p:pic>
        <p:nvPicPr>
          <p:cNvPr id="16" name="Picture 2" descr="D:\ОБГУ\лого комитет\ЛОГОТИП-без-надпис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0" y="188640"/>
            <a:ext cx="767971" cy="7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sun9-59.userapi.com/impg/gfTTbmuR_A2_bmFM-tMEu7dr6zkXHJS5Z5P-Bw/DT5WxJZZFkk.jpg?size=2560x1707&amp;quality=96&amp;proxy=1&amp;sign=4b248b51a811a06070db7d3bed164359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1556792"/>
            <a:ext cx="3131737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sun9-14.userapi.com/impg/uObp0YomObFHKzMOQdpblnxaZ8kN-drMzapnAg/i5fsZ46v_vg.jpg?size=1600x1066&amp;quality=96&amp;proxy=1&amp;sign=dfb1f6ee806b70038f15ac301aed7d72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101" y="1556792"/>
            <a:ext cx="313430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9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5724672"/>
              </p:ext>
            </p:extLst>
          </p:nvPr>
        </p:nvGraphicFramePr>
        <p:xfrm>
          <a:off x="1064568" y="1052736"/>
          <a:ext cx="8136904" cy="3001048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685678"/>
                <a:gridCol w="2070090"/>
                <a:gridCol w="2076880"/>
                <a:gridCol w="2304256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Год</a:t>
                      </a:r>
                      <a:endParaRPr lang="ru-RU" sz="1600" dirty="0"/>
                    </a:p>
                  </a:txBody>
                  <a:tcPr marL="84035" marR="84035" marT="42017" marB="4201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Количество организаций</a:t>
                      </a:r>
                      <a:endParaRPr lang="ru-RU" sz="1600" dirty="0"/>
                    </a:p>
                  </a:txBody>
                  <a:tcPr marL="84035" marR="84035" marT="42017" marB="4201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Численность</a:t>
                      </a:r>
                      <a:endParaRPr lang="ru-RU" sz="1600" dirty="0"/>
                    </a:p>
                  </a:txBody>
                  <a:tcPr marL="84035" marR="84035" marT="42017" marB="4201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Количество</a:t>
                      </a:r>
                      <a:r>
                        <a:rPr lang="ru-RU" sz="1600" baseline="0" dirty="0" smtClean="0"/>
                        <a:t> проектов-победителей</a:t>
                      </a:r>
                      <a:endParaRPr lang="ru-RU" sz="1600" dirty="0"/>
                    </a:p>
                  </a:txBody>
                  <a:tcPr marL="84035" marR="84035" marT="42017" marB="42017">
                    <a:solidFill>
                      <a:srgbClr val="FFC000"/>
                    </a:solidFill>
                  </a:tcPr>
                </a:tc>
              </a:tr>
              <a:tr h="58824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2017</a:t>
                      </a:r>
                      <a:endParaRPr lang="ru-RU" sz="1600" dirty="0"/>
                    </a:p>
                  </a:txBody>
                  <a:tcPr marL="84035" marR="84035" marT="42017" marB="420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35</a:t>
                      </a:r>
                      <a:endParaRPr lang="ru-RU" sz="1600" dirty="0"/>
                    </a:p>
                  </a:txBody>
                  <a:tcPr marL="84035" marR="84035" marT="42017" marB="420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65</a:t>
                      </a:r>
                      <a:r>
                        <a:rPr lang="ru-RU" sz="1600" baseline="0" dirty="0" smtClean="0"/>
                        <a:t> 351 человек</a:t>
                      </a:r>
                      <a:endParaRPr lang="ru-RU" sz="1600" dirty="0"/>
                    </a:p>
                  </a:txBody>
                  <a:tcPr marL="84035" marR="84035" marT="42017" marB="420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46 программ</a:t>
                      </a:r>
                    </a:p>
                    <a:p>
                      <a:pPr algn="ctr"/>
                      <a:r>
                        <a:rPr lang="ru-RU" sz="1600" dirty="0" smtClean="0"/>
                        <a:t>от 27 организаций</a:t>
                      </a:r>
                      <a:endParaRPr lang="ru-RU" sz="1600" dirty="0"/>
                    </a:p>
                  </a:txBody>
                  <a:tcPr marL="84035" marR="84035" marT="42017" marB="42017"/>
                </a:tc>
              </a:tr>
              <a:tr h="58824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2018</a:t>
                      </a:r>
                      <a:endParaRPr lang="ru-RU" sz="1600" dirty="0"/>
                    </a:p>
                  </a:txBody>
                  <a:tcPr marL="84035" marR="84035" marT="42017" marB="420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29</a:t>
                      </a:r>
                      <a:endParaRPr lang="ru-RU" sz="1600" dirty="0"/>
                    </a:p>
                  </a:txBody>
                  <a:tcPr marL="84035" marR="84035" marT="42017" marB="420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66 821 человек</a:t>
                      </a:r>
                      <a:endParaRPr lang="ru-RU" sz="1600" dirty="0"/>
                    </a:p>
                  </a:txBody>
                  <a:tcPr marL="84035" marR="84035" marT="42017" marB="420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33 программы</a:t>
                      </a:r>
                    </a:p>
                    <a:p>
                      <a:pPr algn="ctr"/>
                      <a:r>
                        <a:rPr lang="ru-RU" sz="1600" dirty="0" smtClean="0"/>
                        <a:t>от 30 организаций</a:t>
                      </a:r>
                      <a:endParaRPr lang="ru-RU" sz="1600" dirty="0"/>
                    </a:p>
                  </a:txBody>
                  <a:tcPr marL="84035" marR="84035" marT="42017" marB="42017"/>
                </a:tc>
              </a:tr>
              <a:tr h="58824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2019</a:t>
                      </a:r>
                      <a:endParaRPr lang="ru-RU" sz="1600" dirty="0"/>
                    </a:p>
                  </a:txBody>
                  <a:tcPr marL="84035" marR="84035" marT="42017" marB="420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40</a:t>
                      </a:r>
                      <a:endParaRPr lang="ru-RU" sz="1600" dirty="0"/>
                    </a:p>
                  </a:txBody>
                  <a:tcPr marL="84035" marR="84035" marT="42017" marB="420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70 296 человек</a:t>
                      </a:r>
                      <a:endParaRPr lang="ru-RU" sz="1600" dirty="0"/>
                    </a:p>
                  </a:txBody>
                  <a:tcPr marL="84035" marR="84035" marT="42017" marB="420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27 программ</a:t>
                      </a:r>
                    </a:p>
                    <a:p>
                      <a:pPr algn="ctr"/>
                      <a:r>
                        <a:rPr lang="ru-RU" sz="1600" dirty="0" smtClean="0"/>
                        <a:t>от 20 организаций</a:t>
                      </a:r>
                      <a:endParaRPr lang="ru-RU" sz="1600" dirty="0"/>
                    </a:p>
                  </a:txBody>
                  <a:tcPr marL="84035" marR="84035" marT="42017" marB="42017"/>
                </a:tc>
              </a:tr>
              <a:tr h="58824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2020</a:t>
                      </a:r>
                      <a:endParaRPr lang="ru-RU" sz="1600" dirty="0"/>
                    </a:p>
                  </a:txBody>
                  <a:tcPr marL="84035" marR="84035" marT="42017" marB="420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40</a:t>
                      </a:r>
                      <a:endParaRPr lang="ru-RU" sz="1600" dirty="0"/>
                    </a:p>
                  </a:txBody>
                  <a:tcPr marL="84035" marR="84035" marT="42017" marB="420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70 265 человек</a:t>
                      </a:r>
                      <a:endParaRPr lang="ru-RU" sz="1600" dirty="0"/>
                    </a:p>
                  </a:txBody>
                  <a:tcPr marL="84035" marR="84035" marT="42017" marB="420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24 программы</a:t>
                      </a:r>
                    </a:p>
                    <a:p>
                      <a:pPr algn="ctr"/>
                      <a:r>
                        <a:rPr lang="ru-RU" sz="1600" dirty="0" smtClean="0"/>
                        <a:t>от </a:t>
                      </a:r>
                      <a:r>
                        <a:rPr lang="ru-RU" sz="1600" dirty="0" smtClean="0"/>
                        <a:t>17 организаций</a:t>
                      </a:r>
                      <a:endParaRPr lang="ru-RU" sz="1600" dirty="0"/>
                    </a:p>
                  </a:txBody>
                  <a:tcPr marL="84035" marR="84035" marT="42017" marB="42017"/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280592" y="116632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Общественными организациями на территории Курской области реализуется </a:t>
            </a:r>
            <a:r>
              <a:rPr lang="ru-RU" sz="3200" b="1" dirty="0"/>
              <a:t>более 150 мероприятий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1136576" cy="119675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4315916"/>
            <a:ext cx="9906000" cy="256946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3715047" y="3933056"/>
            <a:ext cx="2606105" cy="1143000"/>
            <a:chOff x="3440832" y="3789040"/>
            <a:chExt cx="2606105" cy="1143000"/>
          </a:xfrm>
        </p:grpSpPr>
        <p:sp>
          <p:nvSpPr>
            <p:cNvPr id="17" name="Заголовок 1"/>
            <p:cNvSpPr txBox="1">
              <a:spLocks/>
            </p:cNvSpPr>
            <p:nvPr/>
          </p:nvSpPr>
          <p:spPr>
            <a:xfrm>
              <a:off x="3462425" y="3789040"/>
              <a:ext cx="2584512" cy="114300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rmAutofit fontScale="90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ru-RU" b="1" dirty="0" smtClean="0"/>
                <a:t>Задачи на</a:t>
              </a:r>
              <a:br>
                <a:rPr lang="ru-RU" b="1" dirty="0" smtClean="0"/>
              </a:br>
              <a:r>
                <a:rPr lang="ru-RU" sz="4900" b="1" dirty="0" smtClean="0"/>
                <a:t>2021 год</a:t>
              </a:r>
              <a:endParaRPr lang="ru-RU" sz="4900" b="1" dirty="0"/>
            </a:p>
          </p:txBody>
        </p:sp>
        <p:sp>
          <p:nvSpPr>
            <p:cNvPr id="18" name="Заголовок 1"/>
            <p:cNvSpPr txBox="1">
              <a:spLocks/>
            </p:cNvSpPr>
            <p:nvPr/>
          </p:nvSpPr>
          <p:spPr>
            <a:xfrm>
              <a:off x="3440832" y="3789040"/>
              <a:ext cx="2584512" cy="11430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 fontScale="90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ru-RU" b="1" dirty="0" smtClean="0">
                  <a:solidFill>
                    <a:srgbClr val="FFC000"/>
                  </a:solidFill>
                </a:rPr>
                <a:t>Задачи на</a:t>
              </a:r>
              <a:br>
                <a:rPr lang="ru-RU" b="1" dirty="0" smtClean="0">
                  <a:solidFill>
                    <a:srgbClr val="FFC000"/>
                  </a:solidFill>
                </a:rPr>
              </a:br>
              <a:r>
                <a:rPr lang="ru-RU" sz="4900" b="1" dirty="0" smtClean="0">
                  <a:solidFill>
                    <a:srgbClr val="FFC000"/>
                  </a:solidFill>
                </a:rPr>
                <a:t>2021 год</a:t>
              </a:r>
              <a:endParaRPr lang="ru-RU" sz="4900" b="1" dirty="0">
                <a:solidFill>
                  <a:srgbClr val="FFC000"/>
                </a:solidFill>
              </a:endParaR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777361" y="5013176"/>
            <a:ext cx="88561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реестр молодежных и детских организаций пользующихся государственной поддержкой в 2021 году (до 29 января);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проведение </a:t>
            </a:r>
            <a:r>
              <a:rPr lang="ru-RU" sz="1600" b="1" dirty="0">
                <a:solidFill>
                  <a:schemeClr val="bg1"/>
                </a:solidFill>
              </a:rPr>
              <a:t>закрытого конкурса проектов и (программ) молодежных и детских общественных объединений для осуществления мер государственной </a:t>
            </a:r>
            <a:r>
              <a:rPr lang="ru-RU" sz="1600" b="1" dirty="0" smtClean="0">
                <a:solidFill>
                  <a:schemeClr val="bg1"/>
                </a:solidFill>
              </a:rPr>
              <a:t>поддержки</a:t>
            </a:r>
            <a:endParaRPr lang="ru-RU" sz="1200" b="1" dirty="0">
              <a:solidFill>
                <a:schemeClr val="bg1"/>
              </a:solidFill>
            </a:endParaRPr>
          </a:p>
          <a:p>
            <a:r>
              <a:rPr lang="ru-RU" sz="1200" b="1" dirty="0" smtClean="0">
                <a:solidFill>
                  <a:schemeClr val="bg1"/>
                </a:solidFill>
              </a:rPr>
              <a:t>(с </a:t>
            </a:r>
            <a:r>
              <a:rPr lang="ru-RU" sz="1200" b="1" dirty="0">
                <a:solidFill>
                  <a:schemeClr val="bg1"/>
                </a:solidFill>
              </a:rPr>
              <a:t>1 марта 2021 года – 1 558 000 рублей);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вовлечение </a:t>
            </a:r>
            <a:r>
              <a:rPr lang="ru-RU" sz="1600" b="1" dirty="0">
                <a:solidFill>
                  <a:schemeClr val="bg1"/>
                </a:solidFill>
              </a:rPr>
              <a:t>более 60% молодежи в </a:t>
            </a:r>
            <a:r>
              <a:rPr lang="ru-RU" sz="1600" b="1" dirty="0" smtClean="0">
                <a:solidFill>
                  <a:schemeClr val="bg1"/>
                </a:solidFill>
              </a:rPr>
              <a:t>мероприятия молодежных </a:t>
            </a:r>
            <a:r>
              <a:rPr lang="ru-RU" sz="1600" b="1" dirty="0">
                <a:solidFill>
                  <a:schemeClr val="bg1"/>
                </a:solidFill>
              </a:rPr>
              <a:t>и детских общественных организаций.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0" y="5085184"/>
            <a:ext cx="774982" cy="144016"/>
            <a:chOff x="4106010" y="908720"/>
            <a:chExt cx="774982" cy="144016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>
              <a:off x="4106010" y="980728"/>
              <a:ext cx="70297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Овал 21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-15552" y="5589240"/>
            <a:ext cx="774982" cy="144016"/>
            <a:chOff x="4106010" y="908720"/>
            <a:chExt cx="774982" cy="144016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4106010" y="980728"/>
              <a:ext cx="70297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Овал 24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-15552" y="6237312"/>
            <a:ext cx="774982" cy="144016"/>
            <a:chOff x="4106010" y="908720"/>
            <a:chExt cx="774982" cy="144016"/>
          </a:xfrm>
        </p:grpSpPr>
        <p:cxnSp>
          <p:nvCxnSpPr>
            <p:cNvPr id="27" name="Прямая соединительная линия 26"/>
            <p:cNvCxnSpPr/>
            <p:nvPr/>
          </p:nvCxnSpPr>
          <p:spPr>
            <a:xfrm>
              <a:off x="4106010" y="980728"/>
              <a:ext cx="70297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Овал 27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9" name="Picture 2" descr="D:\ОБГУ\лого комитет\ЛОГОТИП-без-надпис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0" y="188640"/>
            <a:ext cx="767971" cy="7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12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https://sun9-10.userapi.com/c845323/v845323835/c01f2/IC1QU0_JdX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" r="6513"/>
          <a:stretch>
            <a:fillRect/>
          </a:stretch>
        </p:blipFill>
        <p:spPr bwMode="auto">
          <a:xfrm>
            <a:off x="81136" y="1328738"/>
            <a:ext cx="6096000" cy="46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8584" y="116632"/>
            <a:ext cx="8424936" cy="819517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/>
              <a:t>Отдых и оздоровление детей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15552" y="0"/>
            <a:ext cx="1136576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 descr="D:\ОБГУ\лого комитет\ЛОГОТИП-без-надпис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0" y="188640"/>
            <a:ext cx="767971" cy="7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45649" y="980728"/>
            <a:ext cx="430887" cy="554461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КОМИТЕТ МОЛОДЕЖНОЙ ПОЛИТИКИ КУРСКОЙ ОБЛАСТИ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57056" y="1124744"/>
            <a:ext cx="936104" cy="5184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673080" y="677589"/>
            <a:ext cx="4032448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Прием детей осуществляли </a:t>
            </a:r>
            <a:r>
              <a:rPr lang="ru-RU" b="1" dirty="0"/>
              <a:t>9</a:t>
            </a:r>
            <a:r>
              <a:rPr lang="ru-RU" sz="1600" b="1" dirty="0"/>
              <a:t> загородных лагерей и </a:t>
            </a:r>
            <a:r>
              <a:rPr lang="ru-RU" b="1" dirty="0"/>
              <a:t>4</a:t>
            </a:r>
            <a:r>
              <a:rPr lang="ru-RU" sz="1600" b="1" dirty="0"/>
              <a:t> санатория</a:t>
            </a:r>
            <a:r>
              <a:rPr lang="ru-RU" sz="1600" b="1" dirty="0" smtClean="0"/>
              <a:t>.</a:t>
            </a:r>
          </a:p>
          <a:p>
            <a:endParaRPr lang="ru-RU" sz="1600" b="1" dirty="0" smtClean="0"/>
          </a:p>
          <a:p>
            <a:r>
              <a:rPr lang="ru-RU" sz="1600" b="1" dirty="0" smtClean="0"/>
              <a:t>Совместно </a:t>
            </a:r>
            <a:r>
              <a:rPr lang="ru-RU" sz="1600" b="1" dirty="0"/>
              <a:t>с органами местного самоуправления была организована работа </a:t>
            </a:r>
            <a:r>
              <a:rPr lang="ru-RU" b="1" dirty="0"/>
              <a:t>294</a:t>
            </a:r>
            <a:r>
              <a:rPr lang="ru-RU" sz="1600" b="1" dirty="0"/>
              <a:t> </a:t>
            </a:r>
            <a:r>
              <a:rPr lang="ru-RU" sz="1600" b="1" dirty="0" smtClean="0"/>
              <a:t>лагерей.</a:t>
            </a:r>
          </a:p>
          <a:p>
            <a:endParaRPr lang="ru-RU" sz="1600" b="1" dirty="0" smtClean="0"/>
          </a:p>
          <a:p>
            <a:r>
              <a:rPr lang="ru-RU" sz="1600" b="1" dirty="0" smtClean="0"/>
              <a:t>По </a:t>
            </a:r>
            <a:r>
              <a:rPr lang="ru-RU" sz="1600" b="1" dirty="0"/>
              <a:t>итогам детской оздоровительной кампании в </a:t>
            </a:r>
            <a:r>
              <a:rPr lang="ru-RU" b="1" dirty="0"/>
              <a:t>2020</a:t>
            </a:r>
            <a:r>
              <a:rPr lang="ru-RU" sz="1600" b="1" dirty="0"/>
              <a:t> году в Курской области охват детей организованными формами отдыха и оздоровления </a:t>
            </a:r>
            <a:r>
              <a:rPr lang="ru-RU" sz="1600" b="1" dirty="0" smtClean="0"/>
              <a:t>составляет</a:t>
            </a:r>
          </a:p>
          <a:p>
            <a:r>
              <a:rPr lang="ru-RU" b="1" dirty="0" smtClean="0"/>
              <a:t>26196 </a:t>
            </a:r>
            <a:r>
              <a:rPr lang="ru-RU" sz="1600" b="1" dirty="0"/>
              <a:t>чел</a:t>
            </a:r>
            <a:r>
              <a:rPr lang="ru-RU" sz="1600" b="1" dirty="0" smtClean="0"/>
              <a:t>.</a:t>
            </a:r>
          </a:p>
          <a:p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из них -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11647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детей, находящихся в трудной жизненной ситуации</a:t>
            </a: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ru-RU" sz="1600" b="1" dirty="0" smtClean="0"/>
          </a:p>
          <a:p>
            <a:endParaRPr lang="ru-RU" sz="1600" b="1" dirty="0" smtClean="0"/>
          </a:p>
          <a:p>
            <a:r>
              <a:rPr lang="ru-RU" sz="1600" b="1" dirty="0" smtClean="0"/>
              <a:t>в </a:t>
            </a:r>
            <a:r>
              <a:rPr lang="ru-RU" b="1" dirty="0"/>
              <a:t>9</a:t>
            </a:r>
            <a:r>
              <a:rPr lang="ru-RU" sz="1600" b="1" dirty="0"/>
              <a:t> загородных оздоровительных лагерях – </a:t>
            </a:r>
            <a:r>
              <a:rPr lang="ru-RU" b="1" dirty="0"/>
              <a:t>4471</a:t>
            </a:r>
            <a:r>
              <a:rPr lang="ru-RU" sz="1600" b="1" dirty="0"/>
              <a:t> чел.;</a:t>
            </a:r>
          </a:p>
          <a:p>
            <a:r>
              <a:rPr lang="ru-RU" sz="1600" b="1" dirty="0"/>
              <a:t>в </a:t>
            </a:r>
            <a:r>
              <a:rPr lang="ru-RU" b="1" dirty="0"/>
              <a:t>4</a:t>
            </a:r>
            <a:r>
              <a:rPr lang="ru-RU" sz="1600" b="1" dirty="0"/>
              <a:t> санаторных – </a:t>
            </a:r>
            <a:r>
              <a:rPr lang="ru-RU" b="1" dirty="0"/>
              <a:t>2972</a:t>
            </a:r>
            <a:r>
              <a:rPr lang="ru-RU" sz="1600" b="1" dirty="0"/>
              <a:t> чел.;</a:t>
            </a:r>
          </a:p>
          <a:p>
            <a:r>
              <a:rPr lang="ru-RU" sz="1600" b="1" dirty="0"/>
              <a:t>в </a:t>
            </a:r>
            <a:r>
              <a:rPr lang="ru-RU" b="1" dirty="0"/>
              <a:t>294</a:t>
            </a:r>
            <a:r>
              <a:rPr lang="ru-RU" sz="1600" b="1" dirty="0"/>
              <a:t> лагерях с дневным пребыванием детей – </a:t>
            </a:r>
            <a:r>
              <a:rPr lang="ru-RU" b="1" dirty="0"/>
              <a:t>18724 </a:t>
            </a:r>
            <a:r>
              <a:rPr lang="ru-RU" sz="1600" b="1" dirty="0"/>
              <a:t>чел.;</a:t>
            </a:r>
          </a:p>
          <a:p>
            <a:r>
              <a:rPr lang="ru-RU" sz="1600" b="1" dirty="0"/>
              <a:t>в </a:t>
            </a:r>
            <a:r>
              <a:rPr lang="ru-RU" b="1" dirty="0"/>
              <a:t>2</a:t>
            </a:r>
            <a:r>
              <a:rPr lang="ru-RU" sz="1600" b="1" dirty="0"/>
              <a:t> лагерях труда и отдыха – </a:t>
            </a:r>
            <a:r>
              <a:rPr lang="ru-RU" b="1" dirty="0"/>
              <a:t>29</a:t>
            </a:r>
            <a:r>
              <a:rPr lang="ru-RU" sz="1600" b="1" dirty="0"/>
              <a:t> чел.</a:t>
            </a:r>
          </a:p>
          <a:p>
            <a:endParaRPr lang="ru-RU" sz="16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745088" y="2420888"/>
            <a:ext cx="439248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745088" y="4437112"/>
            <a:ext cx="439248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571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5552" y="0"/>
            <a:ext cx="1136576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 descr="D:\ОБГУ\лого комитет\ЛОГОТИП-без-надпис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0" y="188640"/>
            <a:ext cx="767971" cy="7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45649" y="980728"/>
            <a:ext cx="430887" cy="554461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КОМИТЕТ МОЛОДЕЖНОЙ ПОЛИТИКИ КУРСКОЙ ОБЛАСТИ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57056" y="1124744"/>
            <a:ext cx="936104" cy="5184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0" name="Picture 2" descr="https://sun9-6.userapi.com/impg/8_DdqXepZhK43r4AEp_lYz6XTZSbD7hMtlEXqw/rEFk5OZaioU.jpg?size=1024x682&amp;quality=96&amp;proxy=1&amp;sign=06f184a244e0c88b9cee276a73d96975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76" y="1844824"/>
            <a:ext cx="8784976" cy="585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21024" y="1628800"/>
            <a:ext cx="8784976" cy="3191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352600" y="339914"/>
            <a:ext cx="81369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Курская область успешно приняла участие во Всероссийском конкурсе «Лучшая программа организации детского </a:t>
            </a:r>
            <a:r>
              <a:rPr lang="ru-RU" sz="2000" b="1" dirty="0" smtClean="0"/>
              <a:t>отдыха»</a:t>
            </a:r>
          </a:p>
          <a:p>
            <a:endParaRPr lang="ru-RU" sz="1600" b="1" dirty="0"/>
          </a:p>
          <a:p>
            <a:r>
              <a:rPr lang="ru-RU" sz="1600" b="1" dirty="0" smtClean="0"/>
              <a:t>По </a:t>
            </a:r>
            <a:r>
              <a:rPr lang="ru-RU" sz="1600" b="1" dirty="0"/>
              <a:t>итогам 2020 года дипломантами конкурса стали программа летней профильной смены «Формат позитива!» областной школы молодежных лидеров «Комсорг» и программа туристско-краеведческой смены «Азимут46» КРОО «Объединенный центр «Монолит».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96616" y="2636912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 </a:t>
            </a:r>
            <a:r>
              <a:rPr lang="ru-RU" b="1" dirty="0"/>
              <a:t>2020 году в рамках </a:t>
            </a:r>
            <a:r>
              <a:rPr lang="ru-RU" b="1" dirty="0" smtClean="0"/>
              <a:t>субсидии </a:t>
            </a:r>
            <a:r>
              <a:rPr lang="ru-RU" b="1" dirty="0"/>
              <a:t>на средства областного бюджета в сумме более 34 млн. рублей проведены капитальные ремонты в 6-ти загородных лагерях, находящихся в муниципальной собственности города Курска, города Железногорска, Льговского, </a:t>
            </a:r>
            <a:r>
              <a:rPr lang="ru-RU" b="1" dirty="0" err="1"/>
              <a:t>Глушковского</a:t>
            </a:r>
            <a:r>
              <a:rPr lang="ru-RU" b="1" dirty="0"/>
              <a:t> и </a:t>
            </a:r>
            <a:r>
              <a:rPr lang="ru-RU" b="1" dirty="0" err="1"/>
              <a:t>Медвенского</a:t>
            </a:r>
            <a:r>
              <a:rPr lang="ru-RU" b="1" dirty="0"/>
              <a:t> районов.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24608" y="2564904"/>
            <a:ext cx="7920880" cy="162424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95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Детские лагеря в Курске – цены, путевки на 2021 год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622" y="-75372"/>
            <a:ext cx="10426122" cy="693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121024" y="-75372"/>
            <a:ext cx="5200128" cy="6933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280592" y="3208908"/>
            <a:ext cx="45365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Определена средняя </a:t>
            </a:r>
            <a:r>
              <a:rPr lang="ru-RU" b="1" dirty="0"/>
              <a:t>стоимость путевки:</a:t>
            </a:r>
          </a:p>
          <a:p>
            <a:r>
              <a:rPr lang="ru-RU" b="1" dirty="0"/>
              <a:t>в загородный лагерь – </a:t>
            </a:r>
            <a:r>
              <a:rPr lang="ru-RU" sz="2000" b="1" dirty="0"/>
              <a:t>13846</a:t>
            </a:r>
            <a:r>
              <a:rPr lang="ru-RU" b="1" dirty="0"/>
              <a:t> руб</a:t>
            </a:r>
            <a:r>
              <a:rPr lang="ru-RU" b="1" dirty="0" smtClean="0"/>
              <a:t>.</a:t>
            </a:r>
          </a:p>
          <a:p>
            <a:r>
              <a:rPr lang="ru-RU" sz="1600" b="1" dirty="0" smtClean="0"/>
              <a:t>(14 </a:t>
            </a:r>
            <a:r>
              <a:rPr lang="ru-RU" sz="1600" b="1" dirty="0"/>
              <a:t>дней, </a:t>
            </a:r>
            <a:r>
              <a:rPr lang="ru-RU" sz="1600" b="1" dirty="0" smtClean="0"/>
              <a:t>один день- </a:t>
            </a:r>
            <a:r>
              <a:rPr lang="ru-RU" sz="1600" b="1" dirty="0"/>
              <a:t>989 руб.);</a:t>
            </a:r>
          </a:p>
          <a:p>
            <a:r>
              <a:rPr lang="ru-RU" b="1" dirty="0"/>
              <a:t>в санаторный лагерь – </a:t>
            </a:r>
            <a:r>
              <a:rPr lang="ru-RU" sz="2000" b="1" dirty="0"/>
              <a:t>31437</a:t>
            </a:r>
            <a:r>
              <a:rPr lang="ru-RU" b="1" dirty="0"/>
              <a:t> руб</a:t>
            </a:r>
            <a:r>
              <a:rPr lang="ru-RU" b="1" dirty="0" smtClean="0"/>
              <a:t>.</a:t>
            </a:r>
          </a:p>
          <a:p>
            <a:r>
              <a:rPr lang="ru-RU" sz="1600" b="1" dirty="0" smtClean="0"/>
              <a:t>(21 </a:t>
            </a:r>
            <a:r>
              <a:rPr lang="ru-RU" sz="1600" b="1" dirty="0"/>
              <a:t>день, </a:t>
            </a:r>
            <a:r>
              <a:rPr lang="ru-RU" sz="1600" b="1" dirty="0" smtClean="0"/>
              <a:t>один день- </a:t>
            </a:r>
            <a:r>
              <a:rPr lang="ru-RU" sz="1600" b="1" dirty="0"/>
              <a:t>1497 руб.);</a:t>
            </a:r>
          </a:p>
          <a:p>
            <a:r>
              <a:rPr lang="ru-RU" b="1" dirty="0"/>
              <a:t>набор продуктов для 2-х разового </a:t>
            </a:r>
            <a:r>
              <a:rPr lang="ru-RU" b="1" dirty="0" smtClean="0"/>
              <a:t>питания         в </a:t>
            </a:r>
            <a:r>
              <a:rPr lang="ru-RU" b="1" dirty="0"/>
              <a:t>дневных лагерях – </a:t>
            </a:r>
            <a:r>
              <a:rPr lang="ru-RU" sz="2000" b="1" dirty="0"/>
              <a:t>2520</a:t>
            </a:r>
            <a:r>
              <a:rPr lang="ru-RU" b="1" dirty="0"/>
              <a:t> руб</a:t>
            </a:r>
            <a:r>
              <a:rPr lang="ru-RU" b="1" dirty="0" smtClean="0"/>
              <a:t>.</a:t>
            </a:r>
          </a:p>
          <a:p>
            <a:r>
              <a:rPr lang="ru-RU" sz="1600" b="1" dirty="0" smtClean="0"/>
              <a:t>(</a:t>
            </a:r>
            <a:r>
              <a:rPr lang="ru-RU" sz="1600" b="1" dirty="0"/>
              <a:t>18 раб. дней х140 руб. в день</a:t>
            </a:r>
            <a:r>
              <a:rPr lang="ru-RU" sz="1600" b="1" dirty="0" smtClean="0"/>
              <a:t>).</a:t>
            </a:r>
            <a:r>
              <a:rPr lang="ru-RU" sz="1600" b="1" dirty="0"/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08584" y="1196752"/>
            <a:ext cx="511256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В 2021 году предусмотрена субсидия из областного бюджета муниципальным образованиям на отдых детей в каникулярное время в объеме </a:t>
            </a:r>
            <a:r>
              <a:rPr lang="ru-RU" sz="2000" b="1" dirty="0"/>
              <a:t>45465,9 тыс. </a:t>
            </a:r>
            <a:r>
              <a:rPr lang="ru-RU" sz="1600" b="1" dirty="0"/>
              <a:t>рублей (130,7 % к 2020 г.).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48544" y="2996952"/>
            <a:ext cx="5040560" cy="273630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753200" y="1484784"/>
            <a:ext cx="2952328" cy="41242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b="1" dirty="0" smtClean="0"/>
              <a:t>Организованными </a:t>
            </a:r>
            <a:r>
              <a:rPr lang="ru-RU" sz="1600" b="1" dirty="0"/>
              <a:t>формами </a:t>
            </a:r>
            <a:r>
              <a:rPr lang="ru-RU" sz="1600" b="1" dirty="0" smtClean="0"/>
              <a:t>отдыха </a:t>
            </a:r>
            <a:r>
              <a:rPr lang="ru-RU" sz="1600" b="1" dirty="0"/>
              <a:t>и оздоровления в 2021 году </a:t>
            </a:r>
            <a:r>
              <a:rPr lang="ru-RU" sz="1600" b="1" dirty="0" smtClean="0"/>
              <a:t>планируется </a:t>
            </a:r>
            <a:r>
              <a:rPr lang="ru-RU" sz="1600" b="1" dirty="0"/>
              <a:t>охватить </a:t>
            </a:r>
            <a:r>
              <a:rPr lang="ru-RU" b="1" dirty="0"/>
              <a:t>37010</a:t>
            </a:r>
            <a:r>
              <a:rPr lang="ru-RU" sz="1600" b="1" dirty="0"/>
              <a:t> детей:</a:t>
            </a:r>
          </a:p>
          <a:p>
            <a:endParaRPr lang="ru-RU" sz="1600" b="1" dirty="0" smtClean="0"/>
          </a:p>
          <a:p>
            <a:r>
              <a:rPr lang="ru-RU" sz="1600" b="1" dirty="0" smtClean="0"/>
              <a:t>в </a:t>
            </a:r>
            <a:r>
              <a:rPr lang="ru-RU" sz="1600" b="1" dirty="0"/>
              <a:t>загородных оздоровительных лагерях – </a:t>
            </a:r>
            <a:r>
              <a:rPr lang="ru-RU" b="1" dirty="0"/>
              <a:t>11300</a:t>
            </a:r>
            <a:r>
              <a:rPr lang="ru-RU" sz="1600" b="1" dirty="0"/>
              <a:t> детей;</a:t>
            </a:r>
          </a:p>
          <a:p>
            <a:endParaRPr lang="ru-RU" sz="1600" b="1" dirty="0" smtClean="0"/>
          </a:p>
          <a:p>
            <a:r>
              <a:rPr lang="ru-RU" sz="1600" b="1" dirty="0" smtClean="0"/>
              <a:t>в </a:t>
            </a:r>
            <a:r>
              <a:rPr lang="ru-RU" sz="1600" b="1" dirty="0"/>
              <a:t>санаторных оздоровительных лагерях – </a:t>
            </a:r>
            <a:r>
              <a:rPr lang="ru-RU" b="1" dirty="0"/>
              <a:t>5200</a:t>
            </a:r>
            <a:r>
              <a:rPr lang="ru-RU" sz="1600" b="1" dirty="0"/>
              <a:t> детей;</a:t>
            </a:r>
          </a:p>
          <a:p>
            <a:endParaRPr lang="ru-RU" sz="1600" b="1" dirty="0" smtClean="0"/>
          </a:p>
          <a:p>
            <a:r>
              <a:rPr lang="ru-RU" sz="1600" b="1" dirty="0" smtClean="0"/>
              <a:t>в </a:t>
            </a:r>
            <a:r>
              <a:rPr lang="ru-RU" sz="1600" b="1" dirty="0"/>
              <a:t>лагерях с дневным пребыванием детей – </a:t>
            </a:r>
            <a:endParaRPr lang="ru-RU" sz="1600" b="1" dirty="0" smtClean="0"/>
          </a:p>
          <a:p>
            <a:r>
              <a:rPr lang="ru-RU" b="1" dirty="0" smtClean="0"/>
              <a:t>25410 </a:t>
            </a:r>
            <a:r>
              <a:rPr lang="ru-RU" sz="1600" b="1" dirty="0"/>
              <a:t>детей.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15552" y="0"/>
            <a:ext cx="1136576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 descr="D:\ОБГУ\лого комитет\ЛОГОТИП-без-надпис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0" y="188640"/>
            <a:ext cx="767971" cy="7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45649" y="980728"/>
            <a:ext cx="430887" cy="554461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КОМИТЕТ МОЛОДЕЖНОЙ ПОЛИТИКИ КУРСКОЙ ОБЛАСТИ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24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152800" y="0"/>
            <a:ext cx="67532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Детский оздоровительный лагерь имени Зои Космодемьянской Курского  облпотребсоюза — Сайт Курского облпотребсоюз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800" y="4221088"/>
            <a:ext cx="6753200" cy="449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52800" y="4077072"/>
            <a:ext cx="6753200" cy="100811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000672" y="2458027"/>
            <a:ext cx="1512168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88904" y="260648"/>
            <a:ext cx="5465812" cy="60486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</a:rPr>
              <a:t>планируют работать </a:t>
            </a:r>
            <a:r>
              <a:rPr lang="ru-RU" sz="2400" b="1" dirty="0">
                <a:solidFill>
                  <a:schemeClr val="bg1"/>
                </a:solidFill>
              </a:rPr>
              <a:t>350</a:t>
            </a:r>
            <a:r>
              <a:rPr lang="ru-RU" sz="1800" b="1" dirty="0">
                <a:solidFill>
                  <a:schemeClr val="bg1"/>
                </a:solidFill>
              </a:rPr>
              <a:t> оздоровительных лагерей, в том числе: </a:t>
            </a:r>
            <a:r>
              <a:rPr lang="ru-RU" sz="2000" b="1" dirty="0">
                <a:solidFill>
                  <a:schemeClr val="bg1"/>
                </a:solidFill>
              </a:rPr>
              <a:t>292</a:t>
            </a:r>
            <a:r>
              <a:rPr lang="ru-RU" sz="1800" b="1" dirty="0">
                <a:solidFill>
                  <a:schemeClr val="bg1"/>
                </a:solidFill>
              </a:rPr>
              <a:t> лагеря с дневным пребыванием, </a:t>
            </a:r>
            <a:r>
              <a:rPr lang="ru-RU" sz="1800" b="1" dirty="0" smtClean="0">
                <a:solidFill>
                  <a:schemeClr val="bg1"/>
                </a:solidFill>
              </a:rPr>
              <a:t>  </a:t>
            </a:r>
            <a:r>
              <a:rPr lang="ru-RU" sz="2000" b="1" dirty="0" smtClean="0">
                <a:solidFill>
                  <a:schemeClr val="bg1"/>
                </a:solidFill>
              </a:rPr>
              <a:t>5</a:t>
            </a:r>
            <a:r>
              <a:rPr lang="ru-RU" sz="1800" b="1" dirty="0" smtClean="0">
                <a:solidFill>
                  <a:schemeClr val="bg1"/>
                </a:solidFill>
              </a:rPr>
              <a:t> </a:t>
            </a:r>
            <a:r>
              <a:rPr lang="ru-RU" sz="1800" b="1" dirty="0">
                <a:solidFill>
                  <a:schemeClr val="bg1"/>
                </a:solidFill>
              </a:rPr>
              <a:t>санаторных лагерей, </a:t>
            </a:r>
            <a:r>
              <a:rPr lang="ru-RU" sz="2000" b="1" dirty="0">
                <a:solidFill>
                  <a:schemeClr val="bg1"/>
                </a:solidFill>
              </a:rPr>
              <a:t>20</a:t>
            </a:r>
            <a:r>
              <a:rPr lang="ru-RU" sz="1800" b="1" dirty="0">
                <a:solidFill>
                  <a:schemeClr val="bg1"/>
                </a:solidFill>
              </a:rPr>
              <a:t> загородных лагерей и </a:t>
            </a:r>
            <a:r>
              <a:rPr lang="ru-RU" sz="2000" b="1" dirty="0">
                <a:solidFill>
                  <a:schemeClr val="bg1"/>
                </a:solidFill>
              </a:rPr>
              <a:t>33</a:t>
            </a:r>
            <a:r>
              <a:rPr lang="ru-RU" sz="1800" b="1" dirty="0">
                <a:solidFill>
                  <a:schemeClr val="bg1"/>
                </a:solidFill>
              </a:rPr>
              <a:t> лагеря труда и </a:t>
            </a:r>
            <a:r>
              <a:rPr lang="ru-RU" sz="1800" b="1" dirty="0" smtClean="0">
                <a:solidFill>
                  <a:schemeClr val="bg1"/>
                </a:solidFill>
              </a:rPr>
              <a:t>отдыха;</a:t>
            </a:r>
          </a:p>
          <a:p>
            <a:pPr marL="0" indent="0">
              <a:buNone/>
            </a:pPr>
            <a:endParaRPr lang="ru-RU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</a:rPr>
              <a:t>продолжится работа по организации специализированных (профильных) смен, направленных на гражданско-патриотическое воспитание, спортивно-оздоровительную деятельность, социальную активность, духовно-нравственное и творческое развитие </a:t>
            </a:r>
            <a:r>
              <a:rPr lang="ru-RU" sz="1800" b="1" dirty="0" smtClean="0">
                <a:solidFill>
                  <a:schemeClr val="bg1"/>
                </a:solidFill>
              </a:rPr>
              <a:t>детей;</a:t>
            </a:r>
            <a:endParaRPr lang="ru-RU" sz="1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всего </a:t>
            </a:r>
            <a:r>
              <a:rPr lang="ru-RU" sz="1800" b="1" dirty="0">
                <a:solidFill>
                  <a:schemeClr val="bg1"/>
                </a:solidFill>
              </a:rPr>
              <a:t>запланировано </a:t>
            </a:r>
            <a:r>
              <a:rPr lang="ru-RU" sz="2000" b="1" dirty="0">
                <a:solidFill>
                  <a:schemeClr val="bg1"/>
                </a:solidFill>
              </a:rPr>
              <a:t>58</a:t>
            </a:r>
            <a:r>
              <a:rPr lang="ru-RU" sz="1800" b="1" dirty="0">
                <a:solidFill>
                  <a:schemeClr val="bg1"/>
                </a:solidFill>
              </a:rPr>
              <a:t> профильных смен с участием </a:t>
            </a:r>
            <a:r>
              <a:rPr lang="ru-RU" sz="2000" b="1" dirty="0">
                <a:solidFill>
                  <a:schemeClr val="bg1"/>
                </a:solidFill>
              </a:rPr>
              <a:t>7000</a:t>
            </a:r>
            <a:r>
              <a:rPr lang="ru-RU" sz="1800" b="1" dirty="0">
                <a:solidFill>
                  <a:schemeClr val="bg1"/>
                </a:solidFill>
              </a:rPr>
              <a:t> детей.</a:t>
            </a:r>
            <a:endParaRPr lang="ru-RU" sz="1800" b="1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136576" cy="119675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3152800" y="476672"/>
            <a:ext cx="774982" cy="144016"/>
            <a:chOff x="4106010" y="908720"/>
            <a:chExt cx="774982" cy="144016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4106010" y="980728"/>
              <a:ext cx="70297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Овал 10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3116796" y="1988840"/>
            <a:ext cx="774982" cy="144016"/>
            <a:chOff x="4106010" y="908720"/>
            <a:chExt cx="774982" cy="144016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>
              <a:off x="4106010" y="980728"/>
              <a:ext cx="70297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Овал 20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3152800" y="4077072"/>
            <a:ext cx="774982" cy="144016"/>
            <a:chOff x="4106010" y="908720"/>
            <a:chExt cx="774982" cy="144016"/>
          </a:xfrm>
        </p:grpSpPr>
        <p:cxnSp>
          <p:nvCxnSpPr>
            <p:cNvPr id="23" name="Прямая соединительная линия 22"/>
            <p:cNvCxnSpPr/>
            <p:nvPr/>
          </p:nvCxnSpPr>
          <p:spPr>
            <a:xfrm>
              <a:off x="4106010" y="980728"/>
              <a:ext cx="70297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Овал 23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5" name="Picture 2" descr="D:\ОБГУ\лого комитет\ЛОГОТИП-без-надпис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0" y="188640"/>
            <a:ext cx="767971" cy="7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671050" y="2537609"/>
            <a:ext cx="162576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/>
              <a:t>В </a:t>
            </a:r>
            <a:r>
              <a:rPr lang="ru-RU" sz="4000" b="1" dirty="0" smtClean="0"/>
              <a:t>2021</a:t>
            </a:r>
          </a:p>
          <a:p>
            <a:r>
              <a:rPr lang="ru-RU" sz="4000" b="1" dirty="0" smtClean="0"/>
              <a:t>году</a:t>
            </a:r>
            <a:endParaRPr lang="ru-RU" sz="4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40632" y="2516388"/>
            <a:ext cx="26642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FFC000"/>
                </a:solidFill>
              </a:rPr>
              <a:t>В 2021 году</a:t>
            </a:r>
            <a:endParaRPr lang="ru-RU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91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4608" y="-18256"/>
            <a:ext cx="9145016" cy="11430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/>
              <a:t>Формирования здорового образа жизни, профилактики асоциальных </a:t>
            </a:r>
            <a:r>
              <a:rPr lang="ru-RU" sz="2400" b="1" dirty="0" smtClean="0"/>
              <a:t>явлениях в </a:t>
            </a:r>
            <a:r>
              <a:rPr lang="ru-RU" sz="2400" b="1" dirty="0"/>
              <a:t>молодежной среде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15552" y="0"/>
            <a:ext cx="1136576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016896" y="1280250"/>
            <a:ext cx="0" cy="574915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D:\ОБГУ\лого комитет\ЛОГОТИП-без-надпис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0" y="188640"/>
            <a:ext cx="767971" cy="7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45649" y="980728"/>
            <a:ext cx="430887" cy="554461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КОМИТЕТ МОЛОДЕЖНОЙ ПОЛИТИКИ КУРСКОЙ ОБЛАСТИ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4568" y="3501008"/>
            <a:ext cx="302433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/>
              <a:t>Киберпатруль</a:t>
            </a:r>
            <a:endParaRPr lang="ru-RU" sz="2400" b="1" dirty="0" smtClean="0"/>
          </a:p>
          <a:p>
            <a:endParaRPr lang="ru-RU" b="1" dirty="0" smtClean="0"/>
          </a:p>
          <a:p>
            <a:r>
              <a:rPr lang="ru-RU" b="1" dirty="0" smtClean="0"/>
              <a:t>В </a:t>
            </a:r>
            <a:r>
              <a:rPr lang="ru-RU" b="1" dirty="0"/>
              <a:t>течение 2020 года было выявлено </a:t>
            </a:r>
            <a:r>
              <a:rPr lang="ru-RU" sz="2000" b="1" dirty="0"/>
              <a:t>287</a:t>
            </a:r>
            <a:r>
              <a:rPr lang="ru-RU" b="1" dirty="0"/>
              <a:t> ссылок с незаконным </a:t>
            </a:r>
            <a:r>
              <a:rPr lang="ru-RU" b="1" dirty="0" smtClean="0"/>
              <a:t>контентом</a:t>
            </a:r>
          </a:p>
          <a:p>
            <a:endParaRPr lang="ru-RU" b="1" dirty="0" smtClean="0"/>
          </a:p>
          <a:p>
            <a:r>
              <a:rPr lang="ru-RU" sz="2000" b="1" dirty="0" smtClean="0"/>
              <a:t>27</a:t>
            </a:r>
            <a:r>
              <a:rPr lang="ru-RU" b="1" dirty="0" smtClean="0"/>
              <a:t> </a:t>
            </a:r>
            <a:r>
              <a:rPr lang="ru-RU" b="1" dirty="0"/>
              <a:t>профилактических мероприятий</a:t>
            </a:r>
          </a:p>
        </p:txBody>
      </p:sp>
      <p:pic>
        <p:nvPicPr>
          <p:cNvPr id="8194" name="Picture 2" descr="https://sun9-54.userapi.com/impf/c855324/v855324314/1856d7/gK3BDATn6mQ.jpg?size=2560x1707&amp;quality=96&amp;proxy=1&amp;sign=61d3b5c1a95dde12cde27ff500e45b0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84" y="1280250"/>
            <a:ext cx="2736304" cy="182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088904" y="3429000"/>
            <a:ext cx="270128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Чистый город</a:t>
            </a:r>
            <a:endParaRPr lang="ru-RU" b="1" dirty="0" smtClean="0"/>
          </a:p>
          <a:p>
            <a:endParaRPr lang="ru-RU" b="1" dirty="0" smtClean="0"/>
          </a:p>
          <a:p>
            <a:r>
              <a:rPr lang="ru-RU" b="1" dirty="0" smtClean="0"/>
              <a:t>В 2020 году проведено </a:t>
            </a:r>
            <a:r>
              <a:rPr lang="ru-RU" sz="2000" b="1" dirty="0" smtClean="0"/>
              <a:t>92</a:t>
            </a:r>
            <a:r>
              <a:rPr lang="ru-RU" b="1" dirty="0" smtClean="0"/>
              <a:t> рейда</a:t>
            </a:r>
          </a:p>
          <a:p>
            <a:endParaRPr lang="ru-RU" b="1" dirty="0" smtClean="0"/>
          </a:p>
          <a:p>
            <a:r>
              <a:rPr lang="ru-RU" b="1" dirty="0" smtClean="0"/>
              <a:t>Выявлено и ликвидировано </a:t>
            </a:r>
            <a:r>
              <a:rPr lang="ru-RU" sz="2000" b="1" dirty="0" smtClean="0"/>
              <a:t>2939 </a:t>
            </a:r>
            <a:r>
              <a:rPr lang="ru-RU" b="1" dirty="0" smtClean="0"/>
              <a:t>надписей.</a:t>
            </a:r>
            <a:endParaRPr lang="ru-RU" sz="1600" b="1" dirty="0"/>
          </a:p>
        </p:txBody>
      </p:sp>
      <p:pic>
        <p:nvPicPr>
          <p:cNvPr id="8196" name="Picture 4" descr="https://sun9-43.userapi.com/impf/c857432/v857432287/8e895/BdhJ6_fXd7U.jpg?size=1040x585&amp;quality=96&amp;proxy=1&amp;sign=2b28b396705b54f1a4a6a2daa58a86a4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904" y="1340768"/>
            <a:ext cx="2785887" cy="156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6969224" y="1280250"/>
            <a:ext cx="0" cy="574915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sun9-35.userapi.com/impf/c855636/v855636957/c1f16/wh58daCqGqE.jpg?size=1600x900&amp;quality=96&amp;proxy=1&amp;sign=c6e8855bd23cf9b2d2cb6b3e85ea62fe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232" y="1268760"/>
            <a:ext cx="2785886" cy="156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083535" y="3068960"/>
            <a:ext cx="270128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«Твой выбор – твоя жизнь»</a:t>
            </a:r>
            <a:endParaRPr lang="ru-RU" b="1" dirty="0" smtClean="0"/>
          </a:p>
          <a:p>
            <a:endParaRPr lang="ru-RU" b="1" dirty="0" smtClean="0"/>
          </a:p>
          <a:p>
            <a:r>
              <a:rPr lang="ru-RU" b="1" dirty="0" smtClean="0"/>
              <a:t>В </a:t>
            </a:r>
            <a:r>
              <a:rPr lang="ru-RU" b="1" dirty="0"/>
              <a:t>2020 году проведено </a:t>
            </a:r>
            <a:r>
              <a:rPr lang="ru-RU" b="1" dirty="0" smtClean="0"/>
              <a:t>  </a:t>
            </a:r>
            <a:r>
              <a:rPr lang="ru-RU" sz="2000" b="1" dirty="0" smtClean="0"/>
              <a:t>4 </a:t>
            </a:r>
            <a:r>
              <a:rPr lang="ru-RU" b="1" dirty="0"/>
              <a:t>информационно-тематических семинара </a:t>
            </a:r>
            <a:endParaRPr lang="ru-RU" b="1" dirty="0" smtClean="0"/>
          </a:p>
          <a:p>
            <a:endParaRPr lang="ru-RU" b="1" dirty="0"/>
          </a:p>
          <a:p>
            <a:r>
              <a:rPr lang="ru-RU" sz="2000" b="1" dirty="0" smtClean="0"/>
              <a:t>9 </a:t>
            </a:r>
            <a:r>
              <a:rPr lang="ru-RU" b="1" dirty="0"/>
              <a:t>информационно-тематических семинаров в дистанционном </a:t>
            </a:r>
            <a:r>
              <a:rPr lang="ru-RU" b="1" dirty="0" smtClean="0"/>
              <a:t>формате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9168554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152800" y="0"/>
            <a:ext cx="67532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04528" y="2420888"/>
            <a:ext cx="2736304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88904" y="764704"/>
            <a:ext cx="5465812" cy="60486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bg1"/>
                </a:solidFill>
              </a:rPr>
              <a:t>вовлечение молодежи в реализацию проектов и программ профилактической направленности;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участие </a:t>
            </a:r>
            <a:r>
              <a:rPr lang="ru-RU" sz="2400" b="1" dirty="0">
                <a:solidFill>
                  <a:schemeClr val="bg1"/>
                </a:solidFill>
              </a:rPr>
              <a:t>молодежи Курской области во всероссийских мероприятиях, проводимых Федеральным агентством по делам молодежи совместно с Государственным антинаркотическим комитетом;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развитие </a:t>
            </a:r>
            <a:r>
              <a:rPr lang="ru-RU" sz="2400" b="1" dirty="0">
                <a:solidFill>
                  <a:schemeClr val="bg1"/>
                </a:solidFill>
              </a:rPr>
              <a:t>доступной инфраструктуры для молодежи: скейтпарки, </a:t>
            </a:r>
            <a:r>
              <a:rPr lang="ru-RU" sz="2400" b="1" dirty="0" err="1">
                <a:solidFill>
                  <a:schemeClr val="bg1"/>
                </a:solidFill>
              </a:rPr>
              <a:t>воркаут</a:t>
            </a:r>
            <a:r>
              <a:rPr lang="ru-RU" sz="2400" b="1" dirty="0">
                <a:solidFill>
                  <a:schemeClr val="bg1"/>
                </a:solidFill>
              </a:rPr>
              <a:t> площадки и т.д.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136576" cy="119675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520" y="2492896"/>
            <a:ext cx="2584512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b="1" dirty="0"/>
              <a:t>Задачи на</a:t>
            </a:r>
            <a:br>
              <a:rPr lang="ru-RU" b="1" dirty="0"/>
            </a:br>
            <a:r>
              <a:rPr lang="ru-RU" sz="4900" b="1" dirty="0" smtClean="0"/>
              <a:t>2021 </a:t>
            </a:r>
            <a:r>
              <a:rPr lang="ru-RU" sz="4900" b="1" dirty="0"/>
              <a:t>год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32520" y="2348880"/>
            <a:ext cx="26642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FC000"/>
                </a:solidFill>
              </a:rPr>
              <a:t>Задачи на</a:t>
            </a:r>
            <a:br>
              <a:rPr lang="ru-RU" sz="4000" b="1" dirty="0">
                <a:solidFill>
                  <a:srgbClr val="FFC000"/>
                </a:solidFill>
              </a:rPr>
            </a:br>
            <a:r>
              <a:rPr lang="ru-RU" sz="4400" b="1" dirty="0" smtClean="0">
                <a:solidFill>
                  <a:srgbClr val="FFC000"/>
                </a:solidFill>
              </a:rPr>
              <a:t>2021 </a:t>
            </a:r>
            <a:r>
              <a:rPr lang="ru-RU" sz="4400" b="1" dirty="0">
                <a:solidFill>
                  <a:srgbClr val="FFC000"/>
                </a:solidFill>
              </a:rPr>
              <a:t>год</a:t>
            </a:r>
            <a:endParaRPr lang="ru-RU" sz="4400" dirty="0">
              <a:solidFill>
                <a:srgbClr val="FFC000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152800" y="980728"/>
            <a:ext cx="774982" cy="144016"/>
            <a:chOff x="4106010" y="908720"/>
            <a:chExt cx="774982" cy="144016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4106010" y="980728"/>
              <a:ext cx="70297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Овал 10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3116796" y="2132856"/>
            <a:ext cx="774982" cy="144016"/>
            <a:chOff x="4106010" y="908720"/>
            <a:chExt cx="774982" cy="144016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>
              <a:off x="4106010" y="980728"/>
              <a:ext cx="70297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Овал 20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3152800" y="4437112"/>
            <a:ext cx="774982" cy="144016"/>
            <a:chOff x="4106010" y="908720"/>
            <a:chExt cx="774982" cy="144016"/>
          </a:xfrm>
        </p:grpSpPr>
        <p:cxnSp>
          <p:nvCxnSpPr>
            <p:cNvPr id="23" name="Прямая соединительная линия 22"/>
            <p:cNvCxnSpPr/>
            <p:nvPr/>
          </p:nvCxnSpPr>
          <p:spPr>
            <a:xfrm>
              <a:off x="4106010" y="980728"/>
              <a:ext cx="70297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Овал 23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5" name="Picture 2" descr="D:\ОБГУ\лого комитет\ЛОГОТИП-без-надпис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0" y="188640"/>
            <a:ext cx="767971" cy="7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932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8704" y="1518267"/>
            <a:ext cx="7770068" cy="24867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Понятие </a:t>
            </a:r>
            <a:r>
              <a:rPr lang="ru-RU" sz="2800" b="1" dirty="0"/>
              <a:t>«молодежная политика» </a:t>
            </a:r>
            <a:r>
              <a:rPr lang="ru-RU" sz="2800" dirty="0"/>
              <a:t>внесено           в Конституцию РФ</a:t>
            </a:r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r>
              <a:rPr lang="ru-RU" sz="2800" dirty="0"/>
              <a:t>Принят Закон </a:t>
            </a:r>
            <a:r>
              <a:rPr lang="ru-RU" sz="2800" b="1" dirty="0"/>
              <a:t>«О молодежной политике в РФ»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15552" y="0"/>
            <a:ext cx="1136576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52681" y="980728"/>
            <a:ext cx="430887" cy="554461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КОМИТЕТ МОЛОДЕЖНОЙ ПОЛИТИКИ КУРСКОЙ ОБЛАСТИ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0288" y="116632"/>
            <a:ext cx="8915400" cy="1143000"/>
          </a:xfrm>
        </p:spPr>
        <p:txBody>
          <a:bodyPr>
            <a:noAutofit/>
          </a:bodyPr>
          <a:lstStyle/>
          <a:p>
            <a:pPr algn="l"/>
            <a:r>
              <a:rPr lang="ru-RU" sz="2800" dirty="0"/>
              <a:t>Принят профессиональный стандарт</a:t>
            </a:r>
            <a:br>
              <a:rPr lang="ru-RU" sz="2800" dirty="0"/>
            </a:br>
            <a:r>
              <a:rPr lang="ru-RU" sz="2800" b="1" dirty="0"/>
              <a:t>«Специалист по работе с молодежью»</a:t>
            </a:r>
          </a:p>
        </p:txBody>
      </p:sp>
      <p:pic>
        <p:nvPicPr>
          <p:cNvPr id="17" name="Picture 2" descr="D:\ОБГУ\лого комитет\ЛОГОТИП-без-надпис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0" y="188640"/>
            <a:ext cx="767971" cy="7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024" y="3713617"/>
            <a:ext cx="9005166" cy="324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2288704" y="1340768"/>
            <a:ext cx="885698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288704" y="2780928"/>
            <a:ext cx="885698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82156" y="1531092"/>
            <a:ext cx="32278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FFC000"/>
                </a:solidFill>
              </a:rPr>
              <a:t>В 2020 году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115253" y="1531093"/>
            <a:ext cx="32278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/>
              <a:t>В 2020 году</a:t>
            </a:r>
          </a:p>
        </p:txBody>
      </p:sp>
    </p:spTree>
    <p:extLst>
      <p:ext uri="{BB962C8B-B14F-4D97-AF65-F5344CB8AC3E}">
        <p14:creationId xmlns:p14="http://schemas.microsoft.com/office/powerpoint/2010/main" val="406366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0592" y="116632"/>
            <a:ext cx="7128792" cy="1143000"/>
          </a:xfrm>
        </p:spPr>
        <p:txBody>
          <a:bodyPr>
            <a:noAutofit/>
          </a:bodyPr>
          <a:lstStyle/>
          <a:p>
            <a:pPr algn="l"/>
            <a:r>
              <a:rPr lang="ru-RU" sz="3200" b="1" dirty="0"/>
              <a:t>Федеральная программа</a:t>
            </a:r>
            <a:br>
              <a:rPr lang="ru-RU" sz="3200" b="1" dirty="0"/>
            </a:br>
            <a:r>
              <a:rPr lang="ru-RU" sz="3200" b="1" dirty="0"/>
              <a:t>«Ты - Предприниматель»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464" y="1268760"/>
            <a:ext cx="5871083" cy="320721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dirty="0"/>
              <a:t>В 2020 году в рамках реализации программы состоялись:</a:t>
            </a:r>
          </a:p>
          <a:p>
            <a:r>
              <a:rPr lang="ru-RU" b="1" dirty="0"/>
              <a:t>образовательные программы с привлечением бизнес-тренеров и </a:t>
            </a:r>
            <a:r>
              <a:rPr lang="ru-RU" b="1" dirty="0" smtClean="0"/>
              <a:t>экспертов (</a:t>
            </a:r>
            <a:r>
              <a:rPr lang="ru-RU" b="1" dirty="0"/>
              <a:t>450 человек);</a:t>
            </a:r>
          </a:p>
          <a:p>
            <a:r>
              <a:rPr lang="ru-RU" b="1" dirty="0"/>
              <a:t>региональный этап Всероссийского конкурса «Молодой предприниматель России-2020» </a:t>
            </a:r>
            <a:r>
              <a:rPr lang="ru-RU" b="1" dirty="0" smtClean="0"/>
              <a:t>   (</a:t>
            </a:r>
            <a:r>
              <a:rPr lang="ru-RU" b="1" dirty="0"/>
              <a:t>21 участников, 8 номинаций, 5 победителей</a:t>
            </a:r>
            <a:r>
              <a:rPr lang="ru-RU" b="1" dirty="0" smtClean="0"/>
              <a:t>);</a:t>
            </a:r>
            <a:endParaRPr lang="ru-RU" b="1" dirty="0"/>
          </a:p>
          <a:p>
            <a:r>
              <a:rPr lang="ru-RU" b="1" dirty="0"/>
              <a:t>Открыто 7 новых субъектов малого и среднего предпринимательства из числа участников, прошедших образовательную </a:t>
            </a:r>
            <a:r>
              <a:rPr lang="ru-RU" b="1" dirty="0" smtClean="0"/>
              <a:t>программу.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136576" cy="119675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482" name="Picture 2" descr="https://sun9-35.userapi.com/c850416/v850416834/16ffd3/mHUI01w_Bq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144" y="260648"/>
            <a:ext cx="3312368" cy="220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sun9-7.userapi.com/c856136/v856136869/16ecb0/3qxGQzQ18l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144" y="2564904"/>
            <a:ext cx="3307275" cy="220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4941168"/>
            <a:ext cx="9906000" cy="19168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3571031" y="4005064"/>
            <a:ext cx="2606105" cy="1152128"/>
            <a:chOff x="3440832" y="3789040"/>
            <a:chExt cx="2606105" cy="1152128"/>
          </a:xfrm>
        </p:grpSpPr>
        <p:sp>
          <p:nvSpPr>
            <p:cNvPr id="13" name="Заголовок 1"/>
            <p:cNvSpPr txBox="1">
              <a:spLocks/>
            </p:cNvSpPr>
            <p:nvPr/>
          </p:nvSpPr>
          <p:spPr>
            <a:xfrm>
              <a:off x="3462425" y="3789040"/>
              <a:ext cx="2584512" cy="114300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rmAutofit fontScale="90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ru-RU" b="1" dirty="0"/>
                <a:t>Задачи на</a:t>
              </a:r>
              <a:br>
                <a:rPr lang="ru-RU" b="1" dirty="0"/>
              </a:br>
              <a:r>
                <a:rPr lang="ru-RU" sz="4900" b="1" dirty="0" smtClean="0"/>
                <a:t>2021 </a:t>
              </a:r>
              <a:r>
                <a:rPr lang="ru-RU" sz="4900" b="1" dirty="0"/>
                <a:t>год</a:t>
              </a:r>
            </a:p>
          </p:txBody>
        </p:sp>
        <p:sp>
          <p:nvSpPr>
            <p:cNvPr id="14" name="Заголовок 1"/>
            <p:cNvSpPr txBox="1">
              <a:spLocks/>
            </p:cNvSpPr>
            <p:nvPr/>
          </p:nvSpPr>
          <p:spPr>
            <a:xfrm>
              <a:off x="3440832" y="3798168"/>
              <a:ext cx="2584512" cy="11430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 fontScale="90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ru-RU" b="1" dirty="0">
                  <a:solidFill>
                    <a:srgbClr val="FFC000"/>
                  </a:solidFill>
                </a:rPr>
                <a:t>Задачи на</a:t>
              </a:r>
              <a:br>
                <a:rPr lang="ru-RU" b="1" dirty="0">
                  <a:solidFill>
                    <a:srgbClr val="FFC000"/>
                  </a:solidFill>
                </a:rPr>
              </a:br>
              <a:r>
                <a:rPr lang="ru-RU" sz="4900" b="1" dirty="0" smtClean="0">
                  <a:solidFill>
                    <a:srgbClr val="FFC000"/>
                  </a:solidFill>
                </a:rPr>
                <a:t>2021 </a:t>
              </a:r>
              <a:r>
                <a:rPr lang="ru-RU" sz="4900" b="1" dirty="0">
                  <a:solidFill>
                    <a:srgbClr val="FFC000"/>
                  </a:solidFill>
                </a:rPr>
                <a:t>год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1554" y="5373216"/>
            <a:ext cx="774982" cy="144016"/>
            <a:chOff x="4106010" y="908720"/>
            <a:chExt cx="774982" cy="144016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>
              <a:off x="4106010" y="980728"/>
              <a:ext cx="70297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Овал 16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848544" y="5229200"/>
            <a:ext cx="92750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проведение встреч Клуба молодых предпринимателей (весна и осень)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проведение </a:t>
            </a:r>
            <a:r>
              <a:rPr lang="ru-RU" b="1" dirty="0">
                <a:solidFill>
                  <a:schemeClr val="bg1"/>
                </a:solidFill>
              </a:rPr>
              <a:t>регионального этапа Всероссийского </a:t>
            </a:r>
            <a:r>
              <a:rPr lang="ru-RU" b="1" dirty="0" smtClean="0">
                <a:solidFill>
                  <a:schemeClr val="bg1"/>
                </a:solidFill>
              </a:rPr>
              <a:t>конкурса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«Молодой </a:t>
            </a:r>
            <a:r>
              <a:rPr lang="ru-RU" b="1" dirty="0">
                <a:solidFill>
                  <a:schemeClr val="bg1"/>
                </a:solidFill>
              </a:rPr>
              <a:t>предприниматель России – 2021»;</a:t>
            </a:r>
          </a:p>
          <a:p>
            <a:r>
              <a:rPr lang="ru-RU" b="1" dirty="0">
                <a:solidFill>
                  <a:schemeClr val="bg1"/>
                </a:solidFill>
              </a:rPr>
              <a:t>п</a:t>
            </a:r>
            <a:r>
              <a:rPr lang="ru-RU" b="1" dirty="0" smtClean="0">
                <a:solidFill>
                  <a:schemeClr val="bg1"/>
                </a:solidFill>
              </a:rPr>
              <a:t>роведение </a:t>
            </a:r>
            <a:r>
              <a:rPr lang="ru-RU" b="1" dirty="0">
                <a:solidFill>
                  <a:schemeClr val="bg1"/>
                </a:solidFill>
              </a:rPr>
              <a:t>бизнес-игр, </a:t>
            </a:r>
            <a:r>
              <a:rPr lang="ru-RU" b="1" dirty="0" err="1">
                <a:solidFill>
                  <a:schemeClr val="bg1"/>
                </a:solidFill>
              </a:rPr>
              <a:t>квестов</a:t>
            </a:r>
            <a:r>
              <a:rPr lang="ru-RU" b="1" dirty="0">
                <a:solidFill>
                  <a:schemeClr val="bg1"/>
                </a:solidFill>
              </a:rPr>
              <a:t> и олимпиад для молодежи по основам предпринимательской деятельности (в течение года</a:t>
            </a:r>
            <a:r>
              <a:rPr lang="ru-RU" b="1" dirty="0" smtClean="0">
                <a:solidFill>
                  <a:schemeClr val="bg1"/>
                </a:solidFill>
              </a:rPr>
              <a:t>).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8" name="Picture 2" descr="D:\ОБГУ\лого комитет\ЛОГОТИП-без-надпис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0" y="188640"/>
            <a:ext cx="767971" cy="7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-15552" y="5589240"/>
            <a:ext cx="774982" cy="144016"/>
            <a:chOff x="4106010" y="908720"/>
            <a:chExt cx="774982" cy="144016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>
              <a:off x="4106010" y="980728"/>
              <a:ext cx="70297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Овал 20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-15552" y="6165304"/>
            <a:ext cx="774982" cy="144016"/>
            <a:chOff x="4106010" y="908720"/>
            <a:chExt cx="774982" cy="144016"/>
          </a:xfrm>
        </p:grpSpPr>
        <p:cxnSp>
          <p:nvCxnSpPr>
            <p:cNvPr id="23" name="Прямая соединительная линия 22"/>
            <p:cNvCxnSpPr/>
            <p:nvPr/>
          </p:nvCxnSpPr>
          <p:spPr>
            <a:xfrm>
              <a:off x="4106010" y="980728"/>
              <a:ext cx="70297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Овал 23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661546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ОБГУ\оформление\презентации\направления молодежной политики\фото\RXJYQpYRfh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935" y="1628800"/>
            <a:ext cx="7367969" cy="491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21024" y="1584176"/>
            <a:ext cx="5344144" cy="530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2600" y="188640"/>
            <a:ext cx="791408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/>
              <a:t>Региональный проект «Социальная активность»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15552" y="0"/>
            <a:ext cx="1136576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52600" y="1484784"/>
            <a:ext cx="468052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352600" y="2132856"/>
            <a:ext cx="0" cy="410445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ОБГУ\лого комитет\ЛОГОТИП-без-надпис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0" y="188640"/>
            <a:ext cx="767971" cy="7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45649" y="980728"/>
            <a:ext cx="430887" cy="554461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КОМИТЕТ МОЛОДЕЖНОЙ ПОЛИТИКИ КУРСКОЙ ОБЛАСТИ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12168" y="1890698"/>
            <a:ext cx="4953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/>
              <a:t>Финансирование мероприятий регионального проекта «Социальная активность» </a:t>
            </a:r>
            <a:endParaRPr lang="ru-RU" sz="2000" b="1" dirty="0" smtClean="0"/>
          </a:p>
          <a:p>
            <a:r>
              <a:rPr lang="ru-RU" sz="2000" b="1" dirty="0" smtClean="0"/>
              <a:t>в </a:t>
            </a:r>
            <a:r>
              <a:rPr lang="ru-RU" sz="2400" b="1" dirty="0"/>
              <a:t>2020 </a:t>
            </a:r>
            <a:r>
              <a:rPr lang="ru-RU" sz="2000" b="1" dirty="0"/>
              <a:t>году </a:t>
            </a:r>
            <a:r>
              <a:rPr lang="ru-RU" sz="2000" b="1" dirty="0"/>
              <a:t>–</a:t>
            </a:r>
            <a:r>
              <a:rPr lang="ru-RU" sz="2000" b="1" dirty="0" smtClean="0"/>
              <a:t>  </a:t>
            </a:r>
            <a:r>
              <a:rPr lang="ru-RU" sz="2400" b="1" dirty="0"/>
              <a:t>2,967 </a:t>
            </a:r>
            <a:r>
              <a:rPr lang="ru-RU" sz="2000" b="1" dirty="0"/>
              <a:t>млн. </a:t>
            </a:r>
            <a:r>
              <a:rPr lang="ru-RU" sz="2000" b="1" dirty="0" smtClean="0"/>
              <a:t>рублей,</a:t>
            </a:r>
          </a:p>
          <a:p>
            <a:r>
              <a:rPr lang="ru-RU" sz="2000" b="1" dirty="0" smtClean="0"/>
              <a:t>в </a:t>
            </a:r>
            <a:r>
              <a:rPr lang="ru-RU" sz="2400" b="1" dirty="0"/>
              <a:t>2021</a:t>
            </a:r>
            <a:r>
              <a:rPr lang="ru-RU" sz="2000" b="1" dirty="0"/>
              <a:t> году – </a:t>
            </a:r>
            <a:r>
              <a:rPr lang="ru-RU" sz="2400" b="1" dirty="0"/>
              <a:t>9,205</a:t>
            </a:r>
            <a:r>
              <a:rPr lang="ru-RU" sz="2000" b="1" dirty="0"/>
              <a:t> млн. рублей.</a:t>
            </a:r>
            <a:endParaRPr lang="ru-RU" sz="2000" b="1" dirty="0"/>
          </a:p>
        </p:txBody>
      </p:sp>
      <p:pic>
        <p:nvPicPr>
          <p:cNvPr id="2050" name="Picture 2" descr="https://sun9-20.userapi.com/impg/--5UHVhVV8fzYoS7zs5TT77zxgrxN57ysHB3PA/s0EmuOAKOr0.jpg?size=1280x589&amp;quality=96&amp;proxy=1&amp;sign=425616bc3de6169cb160edb50b6c7923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168" y="4346507"/>
            <a:ext cx="4770622" cy="219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5596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49144" y="1600201"/>
            <a:ext cx="3161556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136576" cy="119675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D:\ОБГУ\лого комитет\ЛОГОТИП-ПНГ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4" y="188640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D:\ОБГУ\оформление\презентации\направления молодежной политики\фото\PYmwnLdwn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00" y="-28142"/>
            <a:ext cx="3204585" cy="213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D:\ОБГУ\оформление\презентации\направления молодежной политики\фото\zygNZ2yA6p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00" y="2171829"/>
            <a:ext cx="3312368" cy="220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D:\ОБГУ\оформление\презентации\направления молодежной политики\фото\ujuy8NeLwj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199" y="4432884"/>
            <a:ext cx="3636963" cy="242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s://sun9-52.userapi.com/c858228/v858228018/116c46/FwV2KfllCeQ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192" y="-20330"/>
            <a:ext cx="3191000" cy="212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https://sun9-71.userapi.com/c204628/v204628911/1fbd8/gZLb8EJDSs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192" y="2171830"/>
            <a:ext cx="3191000" cy="239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https://sun9-65.userapi.com/c856132/v856132101/13797c/2yNvXo0iN6M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832" y="4662200"/>
            <a:ext cx="3228024" cy="215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8464" y="1844824"/>
            <a:ext cx="5500836" cy="3816424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08" y="2276872"/>
            <a:ext cx="5112811" cy="2736304"/>
          </a:xfrm>
        </p:spPr>
        <p:txBody>
          <a:bodyPr>
            <a:noAutofit/>
          </a:bodyPr>
          <a:lstStyle/>
          <a:p>
            <a:pPr algn="l"/>
            <a:r>
              <a:rPr lang="ru-RU" sz="2800" b="1" dirty="0"/>
              <a:t>2020 год на территории региона насчитывается более </a:t>
            </a:r>
            <a:r>
              <a:rPr lang="ru-RU" sz="3600" b="1" dirty="0"/>
              <a:t>94 000 </a:t>
            </a:r>
            <a:r>
              <a:rPr lang="ru-RU" sz="2800" b="1" dirty="0"/>
              <a:t>волонтеров, более </a:t>
            </a:r>
            <a:r>
              <a:rPr lang="ru-RU" sz="2800" b="1" dirty="0" smtClean="0"/>
              <a:t>     </a:t>
            </a:r>
            <a:r>
              <a:rPr lang="ru-RU" sz="3600" b="1" dirty="0" smtClean="0"/>
              <a:t>1 </a:t>
            </a:r>
            <a:r>
              <a:rPr lang="ru-RU" sz="3600" b="1" dirty="0"/>
              <a:t>000</a:t>
            </a:r>
            <a:r>
              <a:rPr lang="ru-RU" sz="2800" b="1" dirty="0"/>
              <a:t> добровольческих отрядов.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6818370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21024" y="1584176"/>
            <a:ext cx="5344144" cy="530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-15552" y="0"/>
            <a:ext cx="1136576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D:\ОБГУ\лого комитет\ЛОГОТИП-без-надпис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0" y="188640"/>
            <a:ext cx="767971" cy="7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45649" y="980728"/>
            <a:ext cx="430887" cy="554461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КОМИТЕТ МОЛОДЕЖНОЙ ПОЛИТИКИ КУРСКОЙ ОБЛАСТИ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67195" y="1592573"/>
            <a:ext cx="4953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Р</a:t>
            </a:r>
            <a:r>
              <a:rPr lang="ru-RU" sz="2000" b="1" dirty="0" smtClean="0"/>
              <a:t>егиональное </a:t>
            </a:r>
            <a:r>
              <a:rPr lang="ru-RU" sz="2000" b="1" dirty="0"/>
              <a:t>отделение «Волонтеры Победы</a:t>
            </a:r>
            <a:r>
              <a:rPr lang="ru-RU" sz="2000" b="1" dirty="0" smtClean="0"/>
              <a:t>»;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/>
              <a:t>Региональное </a:t>
            </a:r>
            <a:r>
              <a:rPr lang="ru-RU" sz="2000" b="1" dirty="0"/>
              <a:t>отделение «Волонтеры медики</a:t>
            </a:r>
            <a:r>
              <a:rPr lang="ru-RU" sz="2000" b="1" dirty="0" smtClean="0"/>
              <a:t>»;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err="1" smtClean="0"/>
              <a:t>Волонтерство</a:t>
            </a:r>
            <a:r>
              <a:rPr lang="ru-RU" sz="2000" b="1" dirty="0" smtClean="0"/>
              <a:t> </a:t>
            </a:r>
            <a:r>
              <a:rPr lang="ru-RU" sz="2000" b="1" dirty="0"/>
              <a:t>в сфере </a:t>
            </a:r>
            <a:r>
              <a:rPr lang="ru-RU" sz="2000" b="1" dirty="0" smtClean="0"/>
              <a:t>культуры;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/>
              <a:t>Поисково-спасательное </a:t>
            </a:r>
            <a:r>
              <a:rPr lang="ru-RU" sz="2000" b="1" dirty="0" err="1"/>
              <a:t>волонтерство</a:t>
            </a:r>
            <a:r>
              <a:rPr lang="ru-RU" sz="2000" b="1" dirty="0"/>
              <a:t> </a:t>
            </a:r>
            <a:r>
              <a:rPr lang="ru-RU" b="1" dirty="0"/>
              <a:t>(добровольческий поисковый-спасательный отряд «Лиза </a:t>
            </a:r>
            <a:r>
              <a:rPr lang="ru-RU" b="1" dirty="0" err="1"/>
              <a:t>Алерт</a:t>
            </a:r>
            <a:r>
              <a:rPr lang="ru-RU" b="1" dirty="0"/>
              <a:t> – Курск</a:t>
            </a:r>
            <a:r>
              <a:rPr lang="ru-RU" b="1" dirty="0" smtClean="0"/>
              <a:t>»);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/>
              <a:t>Социальное </a:t>
            </a:r>
            <a:r>
              <a:rPr lang="ru-RU" sz="2000" b="1" dirty="0" err="1" smtClean="0"/>
              <a:t>волонтерство</a:t>
            </a:r>
            <a:r>
              <a:rPr lang="ru-RU" sz="2000" b="1" dirty="0" smtClean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/>
              <a:t>Спортивное </a:t>
            </a:r>
            <a:r>
              <a:rPr lang="ru-RU" sz="2000" b="1" dirty="0" err="1" smtClean="0"/>
              <a:t>волонтерство</a:t>
            </a:r>
            <a:r>
              <a:rPr lang="ru-RU" sz="2000" b="1" dirty="0" smtClean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/>
              <a:t>Экологическое </a:t>
            </a:r>
            <a:r>
              <a:rPr lang="ru-RU" sz="2000" b="1" dirty="0" err="1"/>
              <a:t>волонтерство</a:t>
            </a:r>
            <a:r>
              <a:rPr lang="ru-RU" sz="2000" b="1" dirty="0" smtClean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/>
              <a:t>«Серебряное</a:t>
            </a:r>
            <a:r>
              <a:rPr lang="ru-RU" sz="2000" b="1" dirty="0"/>
              <a:t>» добровольчество и другие.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82653" y="77723"/>
            <a:ext cx="80875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На территории Курской области реализованы основные направления волонтерской деятельности:</a:t>
            </a:r>
            <a:endParaRPr lang="ru-RU" sz="2400" b="1" dirty="0"/>
          </a:p>
        </p:txBody>
      </p:sp>
      <p:pic>
        <p:nvPicPr>
          <p:cNvPr id="5122" name="Picture 2" descr="https://sun9-14.userapi.com/impg/IhfO6xF_C-6s0rRyZNDLCIYUufswwxdSfuBrcw/7uQCOcZkyH4.jpg?size=1919x1280&amp;quality=96&amp;proxy=1&amp;sign=e1f0ff4630fadfc3ae5e720a97d15d1d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135" y="1026844"/>
            <a:ext cx="2765909" cy="184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67.userapi.com/impg/xVY9nFUd_MOXQTJkEhu3wTeoIX5Nb2OhJuMlhA/4KUaUS_O6Ks.jpg?size=1919x1280&amp;quality=96&amp;proxy=1&amp;sign=b886b7ae2dcaf64459aaea33fa0a79ac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759" y="2902664"/>
            <a:ext cx="2759729" cy="18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sun9-46.userapi.com/impf/c852032/v852032410/1ccf50/jGLH7NL0z90.jpg?size=771x515&amp;quality=96&amp;proxy=1&amp;sign=0cd866c8fe9937efd6f528c8a21dcc28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3" r="12023"/>
          <a:stretch>
            <a:fillRect/>
          </a:stretch>
        </p:blipFill>
        <p:spPr bwMode="auto">
          <a:xfrm>
            <a:off x="6585758" y="4760018"/>
            <a:ext cx="2744285" cy="241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1352600" y="5640194"/>
            <a:ext cx="468052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352600" y="1412776"/>
            <a:ext cx="468052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5488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36576" y="0"/>
            <a:ext cx="9001000" cy="119675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0592" y="44624"/>
            <a:ext cx="8625408" cy="11430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/>
              <a:t>Региональный волонтерский штаб </a:t>
            </a:r>
            <a:r>
              <a:rPr lang="ru-RU" sz="2400" b="1" dirty="0"/>
              <a:t>помощи людям в ситуации распространения </a:t>
            </a:r>
            <a:r>
              <a:rPr lang="ru-RU" sz="2400" b="1" dirty="0" err="1"/>
              <a:t>коронавирусной</a:t>
            </a:r>
            <a:r>
              <a:rPr lang="ru-RU" sz="2400" b="1" dirty="0"/>
              <a:t> инфекции в рамках Всероссийской акции «#</a:t>
            </a:r>
            <a:r>
              <a:rPr lang="ru-RU" sz="2400" b="1" dirty="0" err="1"/>
              <a:t>МыВместе</a:t>
            </a:r>
            <a:r>
              <a:rPr lang="ru-RU" sz="2400" b="1" dirty="0"/>
              <a:t>».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136576" cy="119675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2" descr="D:\ОБГУ\лого комитет\ЛОГОТИП-без-надпис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0" y="188640"/>
            <a:ext cx="767971" cy="7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07268" y="1340768"/>
            <a:ext cx="4673724" cy="5501207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количество </a:t>
            </a:r>
            <a:r>
              <a:rPr lang="ru-RU" sz="1800" b="1" dirty="0"/>
              <a:t>выполненных обращений по продуктовым корзинам за счет заявителя – более </a:t>
            </a:r>
            <a:r>
              <a:rPr lang="ru-RU" sz="2000" b="1" dirty="0"/>
              <a:t>900</a:t>
            </a:r>
            <a:r>
              <a:rPr lang="ru-RU" sz="1800" b="1" dirty="0"/>
              <a:t>;</a:t>
            </a:r>
          </a:p>
          <a:p>
            <a:r>
              <a:rPr lang="ru-RU" sz="1800" b="1" dirty="0" smtClean="0"/>
              <a:t>количество </a:t>
            </a:r>
            <a:r>
              <a:rPr lang="ru-RU" sz="1800" b="1" dirty="0"/>
              <a:t>выполненных обращений по доставке лекарственных средств, в том числе по бесплатным рецептам – </a:t>
            </a:r>
            <a:r>
              <a:rPr lang="ru-RU" sz="1800" b="1" dirty="0" smtClean="0"/>
              <a:t>    более </a:t>
            </a:r>
            <a:r>
              <a:rPr lang="ru-RU" sz="2000" b="1" dirty="0"/>
              <a:t>12 500</a:t>
            </a:r>
            <a:r>
              <a:rPr lang="ru-RU" sz="1800" b="1" dirty="0"/>
              <a:t>;</a:t>
            </a:r>
          </a:p>
          <a:p>
            <a:r>
              <a:rPr lang="ru-RU" sz="1800" b="1" dirty="0" smtClean="0"/>
              <a:t>количество </a:t>
            </a:r>
            <a:r>
              <a:rPr lang="ru-RU" sz="1800" b="1" dirty="0"/>
              <a:t>выданных волонтерами бесплатных </a:t>
            </a:r>
            <a:r>
              <a:rPr lang="ru-RU" sz="1800" b="1" dirty="0" err="1" smtClean="0"/>
              <a:t>СИЗов</a:t>
            </a:r>
            <a:r>
              <a:rPr lang="ru-RU" sz="1800" b="1" dirty="0"/>
              <a:t> </a:t>
            </a:r>
            <a:r>
              <a:rPr lang="ru-RU" sz="1800" b="1" dirty="0" smtClean="0"/>
              <a:t>на </a:t>
            </a:r>
            <a:r>
              <a:rPr lang="ru-RU" sz="1800" b="1" dirty="0"/>
              <a:t>территории региона – </a:t>
            </a:r>
            <a:r>
              <a:rPr lang="ru-RU" sz="2000" b="1" dirty="0"/>
              <a:t>40</a:t>
            </a:r>
            <a:r>
              <a:rPr lang="ru-RU" sz="1800" b="1" dirty="0"/>
              <a:t> тыс.;</a:t>
            </a:r>
          </a:p>
          <a:p>
            <a:r>
              <a:rPr lang="ru-RU" sz="1800" b="1" dirty="0" smtClean="0"/>
              <a:t>количество </a:t>
            </a:r>
            <a:r>
              <a:rPr lang="ru-RU" sz="1800" b="1" dirty="0"/>
              <a:t>человек, получивших адресную помощь в рамках акции «тележки добра» – более </a:t>
            </a:r>
            <a:r>
              <a:rPr lang="ru-RU" sz="2000" b="1" dirty="0"/>
              <a:t>700</a:t>
            </a:r>
            <a:r>
              <a:rPr lang="ru-RU" sz="1800" b="1" dirty="0"/>
              <a:t>;</a:t>
            </a:r>
          </a:p>
          <a:p>
            <a:r>
              <a:rPr lang="ru-RU" sz="1800" b="1" dirty="0" smtClean="0"/>
              <a:t>количество </a:t>
            </a:r>
            <a:r>
              <a:rPr lang="ru-RU" sz="1800" b="1" dirty="0"/>
              <a:t>человек, получивших бесплатную продуктовую помощь – более </a:t>
            </a:r>
            <a:r>
              <a:rPr lang="ru-RU" sz="2000" b="1" dirty="0"/>
              <a:t>20 000 </a:t>
            </a:r>
            <a:r>
              <a:rPr lang="ru-RU" sz="1800" b="1" dirty="0"/>
              <a:t>человек</a:t>
            </a:r>
            <a:r>
              <a:rPr lang="ru-RU" sz="1800" b="1" dirty="0" smtClean="0"/>
              <a:t>;</a:t>
            </a:r>
          </a:p>
          <a:p>
            <a:r>
              <a:rPr lang="ru-RU" sz="1800" b="1" dirty="0"/>
              <a:t>количество </a:t>
            </a:r>
            <a:r>
              <a:rPr lang="ru-RU" sz="1800" b="1" dirty="0" err="1"/>
              <a:t>автоволонтеров</a:t>
            </a:r>
            <a:r>
              <a:rPr lang="ru-RU" sz="1800" b="1" dirty="0"/>
              <a:t> акции «#</a:t>
            </a:r>
            <a:r>
              <a:rPr lang="ru-RU" sz="1800" b="1" dirty="0" err="1"/>
              <a:t>МыВместе</a:t>
            </a:r>
            <a:r>
              <a:rPr lang="ru-RU" sz="1800" b="1" dirty="0"/>
              <a:t>» – 45 </a:t>
            </a:r>
            <a:r>
              <a:rPr lang="ru-RU" sz="1800" b="1" dirty="0" smtClean="0"/>
              <a:t>человек;</a:t>
            </a:r>
            <a:endParaRPr lang="ru-RU" sz="1800" b="1" dirty="0"/>
          </a:p>
          <a:p>
            <a:endParaRPr lang="ru-RU" sz="1800" b="1" dirty="0"/>
          </a:p>
          <a:p>
            <a:endParaRPr lang="ru-RU" sz="1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880992" y="1528911"/>
            <a:ext cx="4953000" cy="49244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количество ветеранов Великой Отечественной войны, получивших бесплатные продуктовые наборы в рамках акции «Вам, родные» –</a:t>
            </a:r>
            <a:r>
              <a:rPr lang="ru-RU" sz="2000" b="1" dirty="0"/>
              <a:t> 483 </a:t>
            </a:r>
            <a:r>
              <a:rPr lang="ru-RU" b="1" dirty="0"/>
              <a:t>человека;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количество переданных больницам </a:t>
            </a:r>
            <a:r>
              <a:rPr lang="ru-RU" b="1" dirty="0" smtClean="0"/>
              <a:t>волонтерами-медиками </a:t>
            </a:r>
            <a:r>
              <a:rPr lang="ru-RU" b="1" dirty="0"/>
              <a:t>и Общероссийским народным фронтом защитных комбинезонов, а также респираторов, защитных масок, </a:t>
            </a:r>
            <a:r>
              <a:rPr lang="ru-RU" b="1" dirty="0" smtClean="0"/>
              <a:t>экранов и </a:t>
            </a:r>
            <a:r>
              <a:rPr lang="ru-RU" b="1" dirty="0"/>
              <a:t>перчаток – более </a:t>
            </a:r>
            <a:r>
              <a:rPr lang="ru-RU" sz="2000" b="1" dirty="0"/>
              <a:t>10 000</a:t>
            </a:r>
            <a:r>
              <a:rPr lang="ru-RU" b="1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 smtClean="0"/>
              <a:t>обзвон</a:t>
            </a:r>
            <a:r>
              <a:rPr lang="ru-RU" b="1" dirty="0" smtClean="0"/>
              <a:t> </a:t>
            </a:r>
            <a:r>
              <a:rPr lang="ru-RU" b="1" dirty="0"/>
              <a:t>пожилых граждан посредством мобильного приложения #МЫВМЕСТЕ. Общий охват пожилых граждан – </a:t>
            </a:r>
            <a:r>
              <a:rPr lang="ru-RU" sz="2000" b="1" dirty="0"/>
              <a:t>177 224 </a:t>
            </a:r>
            <a:r>
              <a:rPr lang="ru-RU" b="1" dirty="0"/>
              <a:t>человека;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общий </a:t>
            </a:r>
            <a:r>
              <a:rPr lang="ru-RU" b="1" dirty="0"/>
              <a:t>охват граждан информационной кампанией в рамках акции «#</a:t>
            </a:r>
            <a:r>
              <a:rPr lang="ru-RU" b="1" dirty="0" err="1"/>
              <a:t>МыВместе</a:t>
            </a:r>
            <a:r>
              <a:rPr lang="ru-RU" b="1" dirty="0"/>
              <a:t>» – свыше </a:t>
            </a:r>
            <a:r>
              <a:rPr lang="ru-RU" sz="2000" b="1" dirty="0"/>
              <a:t>1 000 000 </a:t>
            </a:r>
            <a:r>
              <a:rPr lang="ru-RU" b="1" dirty="0" smtClean="0"/>
              <a:t>человек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79141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-880646" y="5301208"/>
            <a:ext cx="7537738" cy="3600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867686" y="1196752"/>
            <a:ext cx="7537738" cy="3600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9" b="11989"/>
          <a:stretch>
            <a:fillRect/>
          </a:stretch>
        </p:blipFill>
        <p:spPr>
          <a:xfrm>
            <a:off x="561092" y="1781354"/>
            <a:ext cx="6096000" cy="329529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15552" y="0"/>
            <a:ext cx="1136576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D:\ОБГУ\лого комитет\ЛОГОТИП-без-надпис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0" y="188640"/>
            <a:ext cx="767971" cy="7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45649" y="980728"/>
            <a:ext cx="430887" cy="554461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КОМИТЕТ МОЛОДЕЖНОЙ ПОЛИТИКИ КУРСКОЙ ОБЛАСТИ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25208" y="1196752"/>
            <a:ext cx="2874262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рамках оказания содействия волонтерской деятельности комитет транспорта и автомобильных дорог Курской области выпустил транспортные карты волонтерам акции «#</a:t>
            </a:r>
            <a:r>
              <a:rPr lang="ru-RU" b="1" dirty="0" err="1"/>
              <a:t>МыВместе</a:t>
            </a:r>
            <a:r>
              <a:rPr lang="ru-RU" b="1" dirty="0"/>
              <a:t>» для предоставления права бесплатного проезда на общественном транспорте. </a:t>
            </a:r>
            <a:endParaRPr lang="ru-RU" b="1" dirty="0" smtClean="0"/>
          </a:p>
          <a:p>
            <a:endParaRPr lang="ru-RU" b="1" dirty="0"/>
          </a:p>
          <a:p>
            <a:r>
              <a:rPr lang="ru-RU" b="1" dirty="0"/>
              <a:t>К</a:t>
            </a:r>
            <a:r>
              <a:rPr lang="ru-RU" b="1" dirty="0" smtClean="0"/>
              <a:t>арты </a:t>
            </a:r>
            <a:r>
              <a:rPr lang="ru-RU" b="1" dirty="0"/>
              <a:t>получили более </a:t>
            </a:r>
            <a:r>
              <a:rPr lang="ru-RU" sz="2000" b="1" dirty="0"/>
              <a:t>400</a:t>
            </a:r>
            <a:r>
              <a:rPr lang="ru-RU" b="1" dirty="0"/>
              <a:t> волонтеров.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972268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un9-16.userapi.com/impg/eUfWXK3XDfRAm4v1OBwmgFRCwCJQekYt4DZDBA/hFrXhU_bwdA.jpg?size=2560x1707&amp;quality=96&amp;proxy=1&amp;sign=2f49de2ce6b3511f03d07cf3c0f10ef7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968" y="1233109"/>
            <a:ext cx="8435688" cy="562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872880" y="1204303"/>
            <a:ext cx="2016224" cy="5897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36721" y="1556792"/>
            <a:ext cx="4592343" cy="446449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-15552" y="0"/>
            <a:ext cx="1136576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D:\ОБГУ\лого комитет\ЛОГОТИП-без-надпис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0" y="188640"/>
            <a:ext cx="767971" cy="7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45649" y="980728"/>
            <a:ext cx="430887" cy="554461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КОМИТЕТ МОЛОДЕЖНОЙ ПОЛИТИКИ КУРСКОЙ ОБЛАСТИ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28216" y="1701383"/>
            <a:ext cx="391281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более </a:t>
            </a:r>
            <a:r>
              <a:rPr lang="ru-RU" sz="2000" b="1" dirty="0"/>
              <a:t>2000</a:t>
            </a:r>
            <a:r>
              <a:rPr lang="ru-RU" b="1" dirty="0"/>
              <a:t> добровольцев в качестве поощрения получили бесплатные билеты на Губернский </a:t>
            </a:r>
            <a:r>
              <a:rPr lang="ru-RU" b="1" dirty="0" smtClean="0"/>
              <a:t>каток</a:t>
            </a:r>
          </a:p>
          <a:p>
            <a:endParaRPr lang="ru-RU" b="1" dirty="0" smtClean="0"/>
          </a:p>
          <a:p>
            <a:r>
              <a:rPr lang="ru-RU" b="1" dirty="0" smtClean="0"/>
              <a:t>более </a:t>
            </a:r>
            <a:r>
              <a:rPr lang="ru-RU" sz="2000" b="1" dirty="0"/>
              <a:t>150</a:t>
            </a:r>
            <a:r>
              <a:rPr lang="ru-RU" b="1" dirty="0"/>
              <a:t> волонтеров посетили кинотеатры города Курска.</a:t>
            </a:r>
          </a:p>
          <a:p>
            <a:r>
              <a:rPr lang="ru-RU" b="1" dirty="0" smtClean="0"/>
              <a:t>раздали</a:t>
            </a:r>
            <a:r>
              <a:rPr lang="ru-RU" sz="2000" b="1" dirty="0" smtClean="0"/>
              <a:t> </a:t>
            </a:r>
            <a:r>
              <a:rPr lang="ru-RU" sz="2000" b="1" dirty="0"/>
              <a:t>12000 </a:t>
            </a:r>
            <a:r>
              <a:rPr lang="ru-RU" b="1" dirty="0"/>
              <a:t>бесплатных новогодних </a:t>
            </a:r>
            <a:r>
              <a:rPr lang="ru-RU" b="1" dirty="0" smtClean="0"/>
              <a:t>подарков</a:t>
            </a:r>
            <a:endParaRPr lang="ru-RU" b="1" dirty="0"/>
          </a:p>
          <a:p>
            <a:endParaRPr lang="ru-RU" b="1" dirty="0" smtClean="0"/>
          </a:p>
          <a:p>
            <a:r>
              <a:rPr lang="ru-RU" b="1" dirty="0" smtClean="0"/>
              <a:t>В </a:t>
            </a:r>
            <a:r>
              <a:rPr lang="ru-RU" b="1" dirty="0"/>
              <a:t>рамках Общероссийской акции «Новый год в каждый дом» волонтеры приняли участие в ряде дополнительных новогодних </a:t>
            </a:r>
            <a:r>
              <a:rPr lang="ru-RU" b="1" dirty="0" smtClean="0"/>
              <a:t>активностей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28216" y="188640"/>
            <a:ext cx="80892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По основным позициям мероприятия выполнены в полном объеме, в том числе по обеспечению потребности в волонтерах, </a:t>
            </a:r>
            <a:r>
              <a:rPr lang="ru-RU" sz="2000" b="1" dirty="0" err="1"/>
              <a:t>СИЗах</a:t>
            </a:r>
            <a:r>
              <a:rPr lang="ru-RU" sz="2000" b="1" dirty="0"/>
              <a:t>, работе </a:t>
            </a:r>
            <a:r>
              <a:rPr lang="ru-RU" sz="2000" b="1" dirty="0" err="1"/>
              <a:t>call</a:t>
            </a:r>
            <a:r>
              <a:rPr lang="ru-RU" sz="2000" b="1" dirty="0"/>
              <a:t>-центров, оргтехнике, сим-карт.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6216011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5552" y="0"/>
            <a:ext cx="1136576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D:\ОБГУ\лого комитет\ЛОГОТИП-без-надпис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0" y="188640"/>
            <a:ext cx="767971" cy="7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45649" y="980728"/>
            <a:ext cx="430887" cy="554461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КОМИТЕТ МОЛОДЕЖНОЙ ПОЛИТИКИ КУРСКОЙ ОБЛАСТИ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https://sun9-59.userapi.com/impg/teYOrdVA8x4pYOC0PRSM4_uOMjNCiaVaeBqc_A/2e7MDMKr6CY.jpg?size=2560x1707&amp;quality=96&amp;proxy=1&amp;sign=17a193b6fdbb3ee952b0b071bf78c728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1" b="9461"/>
          <a:stretch>
            <a:fillRect/>
          </a:stretch>
        </p:blipFill>
        <p:spPr bwMode="auto">
          <a:xfrm>
            <a:off x="4757793" y="1700808"/>
            <a:ext cx="6891951" cy="372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98057" y="2274838"/>
            <a:ext cx="32330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Первое </a:t>
            </a:r>
            <a:r>
              <a:rPr lang="ru-RU" b="1" dirty="0"/>
              <a:t>заседание клуба состоялось 30 сентября на базе Ресурсного центра добровольчества Курской области. В ходе встречи был выстроен дальнейший формат и план работы регионального клуба #</a:t>
            </a:r>
            <a:r>
              <a:rPr lang="ru-RU" b="1" dirty="0" err="1" smtClean="0"/>
              <a:t>МыВместе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20645" y="346858"/>
            <a:ext cx="62208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В регионе </a:t>
            </a:r>
            <a:r>
              <a:rPr lang="ru-RU" sz="2800" b="1" dirty="0"/>
              <a:t>открылся клуб #</a:t>
            </a:r>
            <a:r>
              <a:rPr lang="ru-RU" sz="2800" b="1" dirty="0" err="1"/>
              <a:t>МыВместе</a:t>
            </a:r>
            <a:r>
              <a:rPr lang="ru-RU" sz="2800" b="1" dirty="0"/>
              <a:t>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296816" y="1196752"/>
            <a:ext cx="7537738" cy="3600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296816" y="5661248"/>
            <a:ext cx="7537738" cy="3600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9770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sun9-4.userapi.com/impg/ObIRt0pi6ieBlFPCd26VWJB75oHwmQiq8tP9Fg/dCFbXx5r_5U.jpg?size=1080x720&amp;quality=96&amp;proxy=1&amp;sign=b71c094e480fd8d4f066d0902610f840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432" y="1484784"/>
            <a:ext cx="10287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221432" y="1196752"/>
            <a:ext cx="10287000" cy="2952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136576" cy="119675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2" descr="D:\ОБГУ\лого комитет\ЛОГОТИП-без-надпис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0" y="188640"/>
            <a:ext cx="767971" cy="7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70135" y="44624"/>
            <a:ext cx="8915400" cy="1143000"/>
          </a:xfrm>
        </p:spPr>
        <p:txBody>
          <a:bodyPr>
            <a:noAutofit/>
          </a:bodyPr>
          <a:lstStyle/>
          <a:p>
            <a:pPr algn="l"/>
            <a:r>
              <a:rPr lang="ru-RU" sz="3200" b="1" dirty="0"/>
              <a:t>В 2020 году достигнуты следующие результаты:</a:t>
            </a:r>
            <a:endParaRPr lang="ru-RU" sz="3200" b="1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136576" y="1412776"/>
            <a:ext cx="8769424" cy="49971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/>
              <a:t>1. Созданы </a:t>
            </a:r>
            <a:r>
              <a:rPr lang="ru-RU" sz="2000" b="1" dirty="0"/>
              <a:t>2 </a:t>
            </a:r>
            <a:r>
              <a:rPr lang="ru-RU" sz="2000" b="1" dirty="0" smtClean="0"/>
              <a:t>центра </a:t>
            </a:r>
            <a:r>
              <a:rPr lang="ru-RU" sz="2000" b="1" dirty="0"/>
              <a:t>поддержки </a:t>
            </a:r>
            <a:r>
              <a:rPr lang="ru-RU" sz="2000" b="1" dirty="0" smtClean="0"/>
              <a:t>добровольчества.</a:t>
            </a:r>
          </a:p>
          <a:p>
            <a:pPr marL="0" indent="0">
              <a:buNone/>
            </a:pPr>
            <a:r>
              <a:rPr lang="ru-RU" sz="2000" b="1" dirty="0" smtClean="0"/>
              <a:t>2. Осуществлены </a:t>
            </a:r>
            <a:r>
              <a:rPr lang="ru-RU" sz="2000" b="1" dirty="0"/>
              <a:t>мероприятия с целью прохождения 140 координаторами добровольцев </a:t>
            </a:r>
            <a:r>
              <a:rPr lang="ru-RU" sz="2000" b="1" dirty="0" smtClean="0"/>
              <a:t>курсов по </a:t>
            </a:r>
            <a:r>
              <a:rPr lang="ru-RU" sz="2000" b="1" dirty="0"/>
              <a:t>работе в сфере добровольчества </a:t>
            </a:r>
            <a:r>
              <a:rPr lang="ru-RU" sz="2000" b="1" dirty="0" smtClean="0"/>
              <a:t>и </a:t>
            </a:r>
            <a:r>
              <a:rPr lang="ru-RU" sz="2000" b="1" dirty="0"/>
              <a:t>технологиям работы с добровольцами </a:t>
            </a:r>
            <a:r>
              <a:rPr lang="ru-RU" sz="2000" b="1" dirty="0" smtClean="0"/>
              <a:t>на </a:t>
            </a:r>
            <a:r>
              <a:rPr lang="ru-RU" sz="2000" b="1" dirty="0"/>
              <a:t>базе центров поддержки </a:t>
            </a:r>
            <a:r>
              <a:rPr lang="ru-RU" sz="2000" b="1" dirty="0" smtClean="0"/>
              <a:t>добровольчества.</a:t>
            </a:r>
          </a:p>
          <a:p>
            <a:pPr marL="0" indent="0">
              <a:buNone/>
            </a:pPr>
            <a:r>
              <a:rPr lang="ru-RU" sz="2000" b="1" dirty="0" smtClean="0"/>
              <a:t>3. Реализованы </a:t>
            </a:r>
            <a:r>
              <a:rPr lang="ru-RU" sz="2000" b="1" dirty="0"/>
              <a:t>практики поддержки добровольчества </a:t>
            </a:r>
            <a:r>
              <a:rPr lang="ru-RU" sz="2000" b="1" dirty="0" smtClean="0"/>
              <a:t>по </a:t>
            </a:r>
            <a:r>
              <a:rPr lang="ru-RU" sz="2000" b="1" dirty="0"/>
              <a:t>итогам проведения ежегодного конкурса по предоставлению субсидии субъектам Российской Федерации на реализацию практик поддержки и развития добровольчества </a:t>
            </a:r>
            <a:r>
              <a:rPr lang="ru-RU" sz="2000" b="1" dirty="0" smtClean="0"/>
              <a:t>«</a:t>
            </a:r>
            <a:r>
              <a:rPr lang="ru-RU" sz="2000" b="1" dirty="0"/>
              <a:t>Регион добрых дел».</a:t>
            </a:r>
          </a:p>
          <a:p>
            <a:endParaRPr lang="ru-RU" sz="2000" b="1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-735632" y="1628800"/>
            <a:ext cx="1800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-735632" y="1988840"/>
            <a:ext cx="1800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-735632" y="2924944"/>
            <a:ext cx="1800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9988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\\Art1\рабочая\389yhH56uO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7600" y="2617032"/>
            <a:ext cx="10396942" cy="69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1556792"/>
            <a:ext cx="9906000" cy="2088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136576" cy="119675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2" descr="D:\ОБГУ\лого комитет\ЛОГОТИП-без-надпис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0" y="188640"/>
            <a:ext cx="767971" cy="7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70135" y="44624"/>
            <a:ext cx="8915400" cy="1143000"/>
          </a:xfrm>
        </p:spPr>
        <p:txBody>
          <a:bodyPr>
            <a:noAutofit/>
          </a:bodyPr>
          <a:lstStyle/>
          <a:p>
            <a:pPr algn="l"/>
            <a:r>
              <a:rPr lang="ru-RU" sz="3200" b="1" dirty="0"/>
              <a:t>В 2020 году достигнуты следующие результаты:</a:t>
            </a:r>
            <a:endParaRPr lang="ru-RU" sz="3200" b="1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921357" y="1340768"/>
            <a:ext cx="9360235" cy="49971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/>
              <a:t>4</a:t>
            </a:r>
            <a:r>
              <a:rPr lang="ru-RU" sz="2000" b="1" dirty="0"/>
              <a:t>) В целях популяризации добровольчества </a:t>
            </a:r>
            <a:r>
              <a:rPr lang="ru-RU" sz="2000" b="1" dirty="0" smtClean="0"/>
              <a:t>проведена </a:t>
            </a:r>
            <a:r>
              <a:rPr lang="ru-RU" sz="2000" b="1" dirty="0"/>
              <a:t>информационная </a:t>
            </a:r>
            <a:r>
              <a:rPr lang="ru-RU" sz="2000" b="1" dirty="0" smtClean="0"/>
              <a:t>                и </a:t>
            </a:r>
            <a:r>
              <a:rPr lang="ru-RU" sz="2000" b="1" dirty="0"/>
              <a:t>рекламная </a:t>
            </a:r>
            <a:r>
              <a:rPr lang="ru-RU" sz="2000" b="1" dirty="0" smtClean="0"/>
              <a:t>кампания.</a:t>
            </a:r>
          </a:p>
          <a:p>
            <a:pPr marL="0" indent="0">
              <a:buNone/>
            </a:pPr>
            <a:r>
              <a:rPr lang="ru-RU" sz="2000" b="1" dirty="0" smtClean="0"/>
              <a:t>5</a:t>
            </a:r>
            <a:r>
              <a:rPr lang="ru-RU" sz="2000" b="1" dirty="0"/>
              <a:t>) Реализован комплекс проектов и мероприятий для студенческой молодежи</a:t>
            </a:r>
            <a:r>
              <a:rPr lang="ru-RU" sz="2000" b="1" dirty="0" smtClean="0"/>
              <a:t>.</a:t>
            </a:r>
          </a:p>
          <a:p>
            <a:pPr marL="0" indent="0">
              <a:buNone/>
            </a:pPr>
            <a:r>
              <a:rPr lang="ru-RU" sz="2000" b="1" dirty="0"/>
              <a:t>6) 13 представителей молодежи Курской области приняли участие в Форуме молодых деятелей культуры и искусства «Таврида».</a:t>
            </a:r>
          </a:p>
          <a:p>
            <a:pPr marL="0" indent="0">
              <a:buNone/>
            </a:pPr>
            <a:r>
              <a:rPr lang="ru-RU" sz="2000" b="1" dirty="0"/>
              <a:t>7) Проведен региональный конкурс «Доброволец России».</a:t>
            </a:r>
          </a:p>
          <a:p>
            <a:endParaRPr lang="ru-RU" sz="18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-951656" y="1556792"/>
            <a:ext cx="1800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-951656" y="2204864"/>
            <a:ext cx="1800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-951656" y="2564904"/>
            <a:ext cx="1800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-951656" y="3212976"/>
            <a:ext cx="18002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052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ОБГУ\оформление\презентации\направления молодежной политики\фото\RiTjCmqPYT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032" y="-629900"/>
            <a:ext cx="5008231" cy="333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un9-12.userapi.com/impg/c857728/v857728495/150956/EQRrTwtshvc.jpg?size=2560x1707&amp;quality=96&amp;proxy=1&amp;sign=09966ea6952bc6b3eb03d8bee01b7ad1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227" y="2277031"/>
            <a:ext cx="5183325" cy="345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ОБГУ\оформление\презентации\направления молодежной политики\фото\uxQ3bd_XB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227" y="4509120"/>
            <a:ext cx="4617258" cy="308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0" y="-27384"/>
            <a:ext cx="5745088" cy="6885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63542" y="3825044"/>
            <a:ext cx="4081546" cy="16486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/>
              <a:t>14-30 лет – 196 071 человек</a:t>
            </a:r>
          </a:p>
          <a:p>
            <a:pPr marL="0" indent="0">
              <a:buNone/>
            </a:pPr>
            <a:endParaRPr lang="ru-RU" sz="2400" b="1" dirty="0"/>
          </a:p>
          <a:p>
            <a:pPr marL="0" indent="0">
              <a:buNone/>
            </a:pPr>
            <a:r>
              <a:rPr lang="ru-RU" sz="2400" b="1" dirty="0"/>
              <a:t>14-35 лет – 281 940 человек </a:t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15552" y="-38539"/>
            <a:ext cx="1136576" cy="692392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98594" y="1124744"/>
            <a:ext cx="4788532" cy="18002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556540" y="592232"/>
            <a:ext cx="2530501" cy="89255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sz="2400" b="1" dirty="0"/>
              <a:t>14-17 лет</a:t>
            </a:r>
          </a:p>
          <a:p>
            <a:pPr algn="ctr"/>
            <a:r>
              <a:rPr lang="ru-RU" sz="2800" b="1" dirty="0"/>
              <a:t>40 759 человек</a:t>
            </a:r>
            <a:endParaRPr lang="ru-RU" sz="3200" b="1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622630" y="2924944"/>
            <a:ext cx="0" cy="2952328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D:\ОБГУ\лого комитет\ЛОГОТИП-без-надписи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0" y="188640"/>
            <a:ext cx="767971" cy="7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52681" y="980728"/>
            <a:ext cx="430887" cy="554461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КОМИТЕТ МОЛОДЕЖНОЙ ПОЛИТИКИ КУРСКОЙ ОБЛАСТИ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548291" y="1804694"/>
            <a:ext cx="37647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C000"/>
                </a:solidFill>
              </a:rPr>
              <a:t>1 104 008 человек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29498" y="1484784"/>
            <a:ext cx="4176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Население Курской области </a:t>
            </a:r>
          </a:p>
          <a:p>
            <a:r>
              <a:rPr lang="ru-RU" sz="3600" b="1" dirty="0"/>
              <a:t>1 104 008 человек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556541" y="5272752"/>
            <a:ext cx="2530501" cy="89255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sz="2400" b="1" dirty="0"/>
              <a:t>31-35 лет</a:t>
            </a:r>
          </a:p>
          <a:p>
            <a:pPr algn="ctr"/>
            <a:r>
              <a:rPr lang="ru-RU" sz="2800" b="1" dirty="0"/>
              <a:t>85 869 человек</a:t>
            </a:r>
            <a:endParaRPr lang="ru-RU" sz="3200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6610732" y="2924944"/>
            <a:ext cx="2713243" cy="89255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sz="2400" b="1" dirty="0"/>
              <a:t>18-30 лет</a:t>
            </a:r>
          </a:p>
          <a:p>
            <a:pPr algn="ctr"/>
            <a:r>
              <a:rPr lang="ru-RU" sz="2800" b="1" dirty="0"/>
              <a:t>155 312 человек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4459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0"/>
            <a:ext cx="1136576" cy="119675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3640460"/>
            <a:ext cx="9906000" cy="32175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3492913" y="3068960"/>
            <a:ext cx="2612215" cy="1143000"/>
            <a:chOff x="3434722" y="3789040"/>
            <a:chExt cx="2612215" cy="1143000"/>
          </a:xfrm>
        </p:grpSpPr>
        <p:sp>
          <p:nvSpPr>
            <p:cNvPr id="17" name="Заголовок 1"/>
            <p:cNvSpPr txBox="1">
              <a:spLocks/>
            </p:cNvSpPr>
            <p:nvPr/>
          </p:nvSpPr>
          <p:spPr>
            <a:xfrm>
              <a:off x="3462425" y="3789040"/>
              <a:ext cx="2584512" cy="114300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rmAutofit fontScale="90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ru-RU" b="1" dirty="0"/>
                <a:t>Задачи на</a:t>
              </a:r>
              <a:br>
                <a:rPr lang="ru-RU" b="1" dirty="0"/>
              </a:br>
              <a:r>
                <a:rPr lang="ru-RU" sz="4900" b="1" dirty="0" smtClean="0"/>
                <a:t>2021 </a:t>
              </a:r>
              <a:r>
                <a:rPr lang="ru-RU" sz="4900" b="1" dirty="0"/>
                <a:t>год</a:t>
              </a:r>
            </a:p>
          </p:txBody>
        </p:sp>
        <p:sp>
          <p:nvSpPr>
            <p:cNvPr id="18" name="Заголовок 1"/>
            <p:cNvSpPr txBox="1">
              <a:spLocks/>
            </p:cNvSpPr>
            <p:nvPr/>
          </p:nvSpPr>
          <p:spPr>
            <a:xfrm>
              <a:off x="3434722" y="3789040"/>
              <a:ext cx="2584512" cy="11430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 fontScale="90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ru-RU" b="1" dirty="0">
                  <a:solidFill>
                    <a:srgbClr val="FFC000"/>
                  </a:solidFill>
                </a:rPr>
                <a:t>Задачи на</a:t>
              </a:r>
              <a:br>
                <a:rPr lang="ru-RU" b="1" dirty="0">
                  <a:solidFill>
                    <a:srgbClr val="FFC000"/>
                  </a:solidFill>
                </a:rPr>
              </a:br>
              <a:r>
                <a:rPr lang="ru-RU" sz="4900" b="1" dirty="0" smtClean="0">
                  <a:solidFill>
                    <a:srgbClr val="FFC000"/>
                  </a:solidFill>
                </a:rPr>
                <a:t>2021 </a:t>
              </a:r>
              <a:r>
                <a:rPr lang="ru-RU" sz="4900" b="1" dirty="0">
                  <a:solidFill>
                    <a:srgbClr val="FFC000"/>
                  </a:solidFill>
                </a:rPr>
                <a:t>год</a:t>
              </a: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849369" y="4554994"/>
            <a:ext cx="90001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освоение в полном объеме федеральной субсидии на поддержку лучших волонтерских практик;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достижение </a:t>
            </a:r>
            <a:r>
              <a:rPr lang="ru-RU" b="1" dirty="0">
                <a:solidFill>
                  <a:schemeClr val="bg1"/>
                </a:solidFill>
              </a:rPr>
              <a:t>показателя регионального проекта «Социальная активность» и результатов федерального проекта «Социальная активность</a:t>
            </a:r>
            <a:r>
              <a:rPr lang="ru-RU" b="1" dirty="0" smtClean="0">
                <a:solidFill>
                  <a:schemeClr val="bg1"/>
                </a:solidFill>
              </a:rPr>
              <a:t>»;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проведение </a:t>
            </a:r>
            <a:r>
              <a:rPr lang="ru-RU" b="1" dirty="0">
                <a:solidFill>
                  <a:schemeClr val="bg1"/>
                </a:solidFill>
              </a:rPr>
              <a:t>Окружного форума добровольцев Центрального федерального </a:t>
            </a:r>
            <a:r>
              <a:rPr lang="ru-RU" b="1" dirty="0" smtClean="0">
                <a:solidFill>
                  <a:schemeClr val="bg1"/>
                </a:solidFill>
              </a:rPr>
              <a:t>округа.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0" y="4653136"/>
            <a:ext cx="774982" cy="144016"/>
            <a:chOff x="4106010" y="908720"/>
            <a:chExt cx="774982" cy="144016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>
              <a:off x="4106010" y="980728"/>
              <a:ext cx="70297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Овал 21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-15552" y="5229200"/>
            <a:ext cx="774982" cy="144016"/>
            <a:chOff x="4106010" y="908720"/>
            <a:chExt cx="774982" cy="144016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4106010" y="980728"/>
              <a:ext cx="70297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Овал 24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-15552" y="5733256"/>
            <a:ext cx="774982" cy="144016"/>
            <a:chOff x="4106010" y="908720"/>
            <a:chExt cx="774982" cy="144016"/>
          </a:xfrm>
        </p:grpSpPr>
        <p:cxnSp>
          <p:nvCxnSpPr>
            <p:cNvPr id="27" name="Прямая соединительная линия 26"/>
            <p:cNvCxnSpPr/>
            <p:nvPr/>
          </p:nvCxnSpPr>
          <p:spPr>
            <a:xfrm>
              <a:off x="4106010" y="980728"/>
              <a:ext cx="70297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Овал 27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9" name="Picture 2" descr="D:\ОБГУ\лого комитет\ЛОГОТИП-без-надпис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0" y="188640"/>
            <a:ext cx="767971" cy="7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5935" y="1268760"/>
            <a:ext cx="65612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Общая численность граждан Российской Федерации, вовлеченных </a:t>
            </a:r>
            <a:r>
              <a:rPr lang="ru-RU" b="1" dirty="0" smtClean="0"/>
              <a:t>центрами </a:t>
            </a:r>
            <a:r>
              <a:rPr lang="ru-RU" b="1" dirty="0"/>
              <a:t>поддержки </a:t>
            </a:r>
            <a:r>
              <a:rPr lang="ru-RU" b="1" dirty="0" smtClean="0"/>
              <a:t>добровольчества на</a:t>
            </a:r>
            <a:endParaRPr lang="ru-RU" b="1" dirty="0"/>
          </a:p>
          <a:p>
            <a:r>
              <a:rPr lang="ru-RU" b="1" dirty="0"/>
              <a:t>базе образовательных организаций, некоммерческих организаций, </a:t>
            </a:r>
            <a:r>
              <a:rPr lang="ru-RU" b="1" dirty="0" smtClean="0"/>
              <a:t>государственных </a:t>
            </a:r>
            <a:r>
              <a:rPr lang="ru-RU" b="1" dirty="0"/>
              <a:t>и муниципальных учреждений, в добровольческую </a:t>
            </a:r>
            <a:r>
              <a:rPr lang="ru-RU" b="1" dirty="0" smtClean="0"/>
              <a:t>деятельность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257256" y="1772816"/>
            <a:ext cx="21882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97 510 человек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257256" y="1700808"/>
            <a:ext cx="2188291" cy="57606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6029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152800" y="0"/>
            <a:ext cx="67532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04528" y="2420888"/>
            <a:ext cx="2736304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88904" y="404664"/>
            <a:ext cx="5465812" cy="60486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</a:rPr>
              <a:t>внесение изменений в Закон Курской области от 4.01.2003 г. № 2-ЗКО «О государственной молодежной политике в Курской области»;</a:t>
            </a:r>
          </a:p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</a:rPr>
              <a:t>реализация регионального проекта «Социальная активность» и регионального проекта «Патриотическое воспитание граждан Российской Федерации» (достижение ключевых показателей и результатов);</a:t>
            </a:r>
          </a:p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</a:rPr>
              <a:t>проведение Окружного форума добровольцев Центрального федерального округа </a:t>
            </a:r>
            <a:r>
              <a:rPr lang="ru-RU" sz="1800" b="1" dirty="0" smtClean="0">
                <a:solidFill>
                  <a:schemeClr val="bg1"/>
                </a:solidFill>
              </a:rPr>
              <a:t>и </a:t>
            </a:r>
            <a:r>
              <a:rPr lang="ru-RU" sz="1800" b="1" dirty="0">
                <a:solidFill>
                  <a:schemeClr val="bg1"/>
                </a:solidFill>
              </a:rPr>
              <a:t>Всероссийского конкурса лидеров и руководителей детских и молодежных общественных объединений «Лидер XXI века»;</a:t>
            </a:r>
          </a:p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</a:rPr>
              <a:t>поддержка талантливой молодежи, как в рамках премиальной кампании, так и рамках направления на всероссийские и международные фестивали, конкурсы, конференции, выставки, что позволит решить задачу по выявлению и последующей поддержке талантливой молодежи, формирование мотивации к развитию своих способностей</a:t>
            </a:r>
            <a:r>
              <a:rPr lang="ru-RU" sz="1800" b="1" dirty="0" smtClean="0">
                <a:solidFill>
                  <a:schemeClr val="bg1"/>
                </a:solidFill>
              </a:rPr>
              <a:t>;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136576" cy="119675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520" y="2492896"/>
            <a:ext cx="2584512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b="1" dirty="0"/>
              <a:t>Задачи на</a:t>
            </a:r>
            <a:br>
              <a:rPr lang="ru-RU" b="1" dirty="0"/>
            </a:br>
            <a:r>
              <a:rPr lang="ru-RU" sz="4900" b="1" dirty="0" smtClean="0"/>
              <a:t>2021 </a:t>
            </a:r>
            <a:r>
              <a:rPr lang="ru-RU" sz="4900" b="1" dirty="0"/>
              <a:t>год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32520" y="2348880"/>
            <a:ext cx="26642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FC000"/>
                </a:solidFill>
              </a:rPr>
              <a:t>Задачи на</a:t>
            </a:r>
            <a:br>
              <a:rPr lang="ru-RU" sz="4000" b="1" dirty="0">
                <a:solidFill>
                  <a:srgbClr val="FFC000"/>
                </a:solidFill>
              </a:rPr>
            </a:br>
            <a:r>
              <a:rPr lang="ru-RU" sz="4400" b="1" dirty="0" smtClean="0">
                <a:solidFill>
                  <a:srgbClr val="FFC000"/>
                </a:solidFill>
              </a:rPr>
              <a:t>2021 </a:t>
            </a:r>
            <a:r>
              <a:rPr lang="ru-RU" sz="4400" b="1" dirty="0">
                <a:solidFill>
                  <a:srgbClr val="FFC000"/>
                </a:solidFill>
              </a:rPr>
              <a:t>год</a:t>
            </a:r>
            <a:endParaRPr lang="ru-RU" sz="4400" dirty="0">
              <a:solidFill>
                <a:srgbClr val="FFC000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152800" y="548680"/>
            <a:ext cx="774982" cy="144016"/>
            <a:chOff x="4106010" y="908720"/>
            <a:chExt cx="774982" cy="144016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4106010" y="980728"/>
              <a:ext cx="70297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Овал 10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3116796" y="1484784"/>
            <a:ext cx="774982" cy="144016"/>
            <a:chOff x="4106010" y="908720"/>
            <a:chExt cx="774982" cy="144016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>
              <a:off x="4106010" y="980728"/>
              <a:ext cx="70297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Овал 20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3152800" y="4221088"/>
            <a:ext cx="774982" cy="144016"/>
            <a:chOff x="4106010" y="908720"/>
            <a:chExt cx="774982" cy="144016"/>
          </a:xfrm>
        </p:grpSpPr>
        <p:cxnSp>
          <p:nvCxnSpPr>
            <p:cNvPr id="23" name="Прямая соединительная линия 22"/>
            <p:cNvCxnSpPr/>
            <p:nvPr/>
          </p:nvCxnSpPr>
          <p:spPr>
            <a:xfrm>
              <a:off x="4106010" y="980728"/>
              <a:ext cx="70297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Овал 23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5" name="Picture 2" descr="D:\ОБГУ\лого комитет\ЛОГОТИП-без-надпис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0" y="188640"/>
            <a:ext cx="767971" cy="7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3152800" y="2852936"/>
            <a:ext cx="774982" cy="144016"/>
            <a:chOff x="4106010" y="908720"/>
            <a:chExt cx="774982" cy="144016"/>
          </a:xfrm>
        </p:grpSpPr>
        <p:cxnSp>
          <p:nvCxnSpPr>
            <p:cNvPr id="26" name="Прямая соединительная линия 25"/>
            <p:cNvCxnSpPr/>
            <p:nvPr/>
          </p:nvCxnSpPr>
          <p:spPr>
            <a:xfrm>
              <a:off x="4106010" y="980728"/>
              <a:ext cx="70297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Овал 26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9713970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152800" y="0"/>
            <a:ext cx="67532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04528" y="2420888"/>
            <a:ext cx="2736304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88904" y="548681"/>
            <a:ext cx="5465812" cy="60486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</a:rPr>
              <a:t>развитие востребованных </a:t>
            </a:r>
            <a:r>
              <a:rPr lang="ru-RU" sz="1800" b="1" dirty="0" err="1">
                <a:solidFill>
                  <a:schemeClr val="bg1"/>
                </a:solidFill>
              </a:rPr>
              <a:t>надпрофессиональных</a:t>
            </a:r>
            <a:r>
              <a:rPr lang="ru-RU" sz="1800" b="1" dirty="0">
                <a:solidFill>
                  <a:schemeClr val="bg1"/>
                </a:solidFill>
              </a:rPr>
              <a:t> компетенций (</a:t>
            </a:r>
            <a:r>
              <a:rPr lang="ru-RU" sz="1800" b="1" dirty="0" err="1">
                <a:solidFill>
                  <a:schemeClr val="bg1"/>
                </a:solidFill>
              </a:rPr>
              <a:t>инновационность</a:t>
            </a:r>
            <a:r>
              <a:rPr lang="ru-RU" sz="1800" b="1" dirty="0">
                <a:solidFill>
                  <a:schemeClr val="bg1"/>
                </a:solidFill>
              </a:rPr>
              <a:t>, креативность, предприимчивость, </a:t>
            </a:r>
            <a:r>
              <a:rPr lang="ru-RU" sz="1800" b="1" dirty="0" err="1">
                <a:solidFill>
                  <a:schemeClr val="bg1"/>
                </a:solidFill>
              </a:rPr>
              <a:t>коммуникативность</a:t>
            </a:r>
            <a:r>
              <a:rPr lang="ru-RU" sz="1800" b="1" dirty="0">
                <a:solidFill>
                  <a:schemeClr val="bg1"/>
                </a:solidFill>
              </a:rPr>
              <a:t>, солидарность, эффективность) с целью успешного участия молодежи в кадровом лифте;</a:t>
            </a:r>
          </a:p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</a:rPr>
              <a:t>увеличение численности молодежи Курской области – участников системы АИС «Молодежь России» в целях предоставления более широкому кругу молодых людей возможностей для информирования и участия в региональных, всероссийских и международных мероприятиях;</a:t>
            </a:r>
          </a:p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</a:rPr>
              <a:t>организация работы по обучению молодежи Курской области основам проектной деятельности, организация проектных школ с целью увеличения привлеченных средств в рамках </a:t>
            </a:r>
            <a:r>
              <a:rPr lang="ru-RU" sz="1800" b="1" dirty="0" err="1">
                <a:solidFill>
                  <a:schemeClr val="bg1"/>
                </a:solidFill>
              </a:rPr>
              <a:t>грантовых</a:t>
            </a:r>
            <a:r>
              <a:rPr lang="ru-RU" sz="1800" b="1" dirty="0">
                <a:solidFill>
                  <a:schemeClr val="bg1"/>
                </a:solidFill>
              </a:rPr>
              <a:t> конкурсов Федерального агентства по делам молодежи и Фонда Президентских грантов;</a:t>
            </a:r>
          </a:p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</a:rPr>
              <a:t>сохранение и развитие инфраструктуры государственной молодежной политики.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136576" cy="119675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520" y="2492896"/>
            <a:ext cx="2584512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b="1" dirty="0"/>
              <a:t>Задачи на</a:t>
            </a:r>
            <a:br>
              <a:rPr lang="ru-RU" b="1" dirty="0"/>
            </a:br>
            <a:r>
              <a:rPr lang="ru-RU" sz="4900" b="1" dirty="0" smtClean="0"/>
              <a:t>2021 </a:t>
            </a:r>
            <a:r>
              <a:rPr lang="ru-RU" sz="4900" b="1" dirty="0"/>
              <a:t>год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32520" y="2348880"/>
            <a:ext cx="26642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FC000"/>
                </a:solidFill>
              </a:rPr>
              <a:t>Задачи на</a:t>
            </a:r>
            <a:br>
              <a:rPr lang="ru-RU" sz="4000" b="1" dirty="0">
                <a:solidFill>
                  <a:srgbClr val="FFC000"/>
                </a:solidFill>
              </a:rPr>
            </a:br>
            <a:r>
              <a:rPr lang="ru-RU" sz="4400" b="1" dirty="0" smtClean="0">
                <a:solidFill>
                  <a:srgbClr val="FFC000"/>
                </a:solidFill>
              </a:rPr>
              <a:t>2021 </a:t>
            </a:r>
            <a:r>
              <a:rPr lang="ru-RU" sz="4400" b="1" dirty="0">
                <a:solidFill>
                  <a:srgbClr val="FFC000"/>
                </a:solidFill>
              </a:rPr>
              <a:t>год</a:t>
            </a:r>
            <a:endParaRPr lang="ru-RU" sz="4400" dirty="0">
              <a:solidFill>
                <a:srgbClr val="FFC000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152800" y="692696"/>
            <a:ext cx="774982" cy="144016"/>
            <a:chOff x="4106010" y="908720"/>
            <a:chExt cx="774982" cy="144016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4106010" y="980728"/>
              <a:ext cx="70297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Овал 10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3116796" y="2132856"/>
            <a:ext cx="774982" cy="144016"/>
            <a:chOff x="4106010" y="908720"/>
            <a:chExt cx="774982" cy="144016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>
              <a:off x="4106010" y="980728"/>
              <a:ext cx="70297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Овал 20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3080792" y="3789040"/>
            <a:ext cx="774982" cy="144016"/>
            <a:chOff x="4106010" y="908720"/>
            <a:chExt cx="774982" cy="144016"/>
          </a:xfrm>
        </p:grpSpPr>
        <p:cxnSp>
          <p:nvCxnSpPr>
            <p:cNvPr id="23" name="Прямая соединительная линия 22"/>
            <p:cNvCxnSpPr/>
            <p:nvPr/>
          </p:nvCxnSpPr>
          <p:spPr>
            <a:xfrm>
              <a:off x="4106010" y="980728"/>
              <a:ext cx="70297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Овал 23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5" name="Picture 2" descr="D:\ОБГУ\лого комитет\ЛОГОТИП-без-надпис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0" y="188640"/>
            <a:ext cx="767971" cy="7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7399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279276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80792" y="2420888"/>
            <a:ext cx="6480720" cy="1470025"/>
          </a:xfrm>
        </p:spPr>
        <p:txBody>
          <a:bodyPr>
            <a:noAutofit/>
          </a:bodyPr>
          <a:lstStyle/>
          <a:p>
            <a:pPr algn="l"/>
            <a:r>
              <a:rPr lang="ru-RU" sz="3600" b="1" dirty="0"/>
              <a:t>Спасибо за внимание!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88704" y="1340768"/>
            <a:ext cx="7056784" cy="374441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96977" y="1340768"/>
            <a:ext cx="1159679" cy="3744416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920552" y="1590622"/>
            <a:ext cx="677108" cy="345638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600" dirty="0"/>
              <a:t>КОМИТЕТ МОЛОДЕЖНОЙ</a:t>
            </a:r>
          </a:p>
          <a:p>
            <a:r>
              <a:rPr lang="ru-RU" sz="1600" dirty="0"/>
              <a:t>ПОЛИТИКИ КУРСКОЙ ОБЛАСТИ</a:t>
            </a:r>
          </a:p>
        </p:txBody>
      </p:sp>
      <p:pic>
        <p:nvPicPr>
          <p:cNvPr id="9" name="Picture 2" descr="D:\ОБГУ\лого комитет\ЛОГОТИП-без-надпис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61" y="1447139"/>
            <a:ext cx="767971" cy="7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174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96616" y="138698"/>
            <a:ext cx="803649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>
                <a:solidFill>
                  <a:srgbClr val="FFC000"/>
                </a:solidFill>
              </a:rPr>
              <a:t>Структура Комитета молодежной политики КО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15552" y="-38539"/>
            <a:ext cx="1136576" cy="692392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2" descr="D:\ОБГУ\лого комитет\ЛОГОТИП-без-надпис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0" y="188640"/>
            <a:ext cx="767971" cy="7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52681" y="980728"/>
            <a:ext cx="430887" cy="554461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КОМИТЕТ МОЛОДЕЖНОЙ ПОЛИТИКИ КУРСКОЙ ОБЛАСТИ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496616" y="116632"/>
            <a:ext cx="8424936" cy="79208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/>
              <a:t>Структура Комитета молодежной политики КО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96953" y="980728"/>
            <a:ext cx="2576411" cy="369332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ru-RU" b="1" dirty="0"/>
              <a:t>Председатель комитета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34709" y="1844824"/>
            <a:ext cx="2555572" cy="646331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Заместитель</a:t>
            </a:r>
          </a:p>
          <a:p>
            <a:pPr algn="ctr"/>
            <a:r>
              <a:rPr lang="ru-RU" b="1" dirty="0"/>
              <a:t>председателя комитета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46465" y="1700808"/>
            <a:ext cx="3215047" cy="923330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Заместитель председателя</a:t>
            </a:r>
          </a:p>
          <a:p>
            <a:pPr algn="ctr"/>
            <a:r>
              <a:rPr lang="ru-RU" b="1" dirty="0"/>
              <a:t>комитета – начальник отдела</a:t>
            </a:r>
          </a:p>
          <a:p>
            <a:pPr algn="ctr"/>
            <a:r>
              <a:rPr lang="ru-RU" b="1" dirty="0"/>
              <a:t>оздоровления и отдыха детей</a:t>
            </a:r>
          </a:p>
        </p:txBody>
      </p:sp>
      <p:sp>
        <p:nvSpPr>
          <p:cNvPr id="9" name="Нашивка 8"/>
          <p:cNvSpPr/>
          <p:nvPr/>
        </p:nvSpPr>
        <p:spPr>
          <a:xfrm rot="5400000">
            <a:off x="2232979" y="2791338"/>
            <a:ext cx="360040" cy="432048"/>
          </a:xfrm>
          <a:prstGeom prst="chevr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Нашивка 22"/>
          <p:cNvSpPr/>
          <p:nvPr/>
        </p:nvSpPr>
        <p:spPr>
          <a:xfrm rot="5400000">
            <a:off x="7606605" y="944724"/>
            <a:ext cx="360040" cy="432048"/>
          </a:xfrm>
          <a:prstGeom prst="chevr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04411" y="3458689"/>
            <a:ext cx="1501694" cy="923330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Отдел</a:t>
            </a:r>
          </a:p>
          <a:p>
            <a:pPr algn="ctr"/>
            <a:r>
              <a:rPr lang="ru-RU" b="1" dirty="0"/>
              <a:t>молодежной</a:t>
            </a:r>
          </a:p>
          <a:p>
            <a:pPr algn="ctr"/>
            <a:r>
              <a:rPr lang="ru-RU" b="1" dirty="0"/>
              <a:t>политики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788065" y="3452807"/>
            <a:ext cx="2038315" cy="1200329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Отдел</a:t>
            </a:r>
          </a:p>
          <a:p>
            <a:pPr algn="ctr"/>
            <a:r>
              <a:rPr lang="ru-RU" b="1" dirty="0"/>
              <a:t>организационной,</a:t>
            </a:r>
          </a:p>
          <a:p>
            <a:pPr algn="ctr"/>
            <a:r>
              <a:rPr lang="ru-RU" b="1" dirty="0"/>
              <a:t>финансовой и</a:t>
            </a:r>
          </a:p>
          <a:p>
            <a:pPr algn="ctr"/>
            <a:r>
              <a:rPr lang="ru-RU" b="1" dirty="0"/>
              <a:t>кадровой работы</a:t>
            </a:r>
          </a:p>
        </p:txBody>
      </p:sp>
      <p:sp>
        <p:nvSpPr>
          <p:cNvPr id="31" name="Нашивка 30"/>
          <p:cNvSpPr/>
          <p:nvPr/>
        </p:nvSpPr>
        <p:spPr>
          <a:xfrm rot="5400000">
            <a:off x="3142109" y="958415"/>
            <a:ext cx="360040" cy="432048"/>
          </a:xfrm>
          <a:prstGeom prst="chevr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Нашивка 31"/>
          <p:cNvSpPr/>
          <p:nvPr/>
        </p:nvSpPr>
        <p:spPr>
          <a:xfrm rot="5400000">
            <a:off x="4122335" y="2730012"/>
            <a:ext cx="360040" cy="432048"/>
          </a:xfrm>
          <a:prstGeom prst="chevr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380377" y="5157192"/>
            <a:ext cx="2065244" cy="110799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ru-RU" sz="1600" dirty="0"/>
              <a:t>Начальник отдела</a:t>
            </a:r>
          </a:p>
          <a:p>
            <a:pPr algn="ctr"/>
            <a:r>
              <a:rPr lang="ru-RU" sz="1600" dirty="0"/>
              <a:t>Главный консультант</a:t>
            </a:r>
          </a:p>
          <a:p>
            <a:pPr algn="ctr"/>
            <a:r>
              <a:rPr lang="ru-RU" sz="1600" dirty="0"/>
              <a:t>Ведущий консультант</a:t>
            </a:r>
          </a:p>
          <a:p>
            <a:pPr algn="ctr"/>
            <a:r>
              <a:rPr lang="ru-RU" sz="1600" dirty="0"/>
              <a:t>Ведущий эксперт</a:t>
            </a:r>
          </a:p>
        </p:txBody>
      </p:sp>
      <p:sp>
        <p:nvSpPr>
          <p:cNvPr id="34" name="Нашивка 33"/>
          <p:cNvSpPr/>
          <p:nvPr/>
        </p:nvSpPr>
        <p:spPr>
          <a:xfrm rot="5400000">
            <a:off x="2206005" y="4617132"/>
            <a:ext cx="360040" cy="432048"/>
          </a:xfrm>
          <a:prstGeom prst="chevr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08224" y="5520134"/>
            <a:ext cx="1756698" cy="1077218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ru-RU" sz="1600" dirty="0"/>
              <a:t>Начальник отдела</a:t>
            </a:r>
          </a:p>
          <a:p>
            <a:pPr algn="ctr"/>
            <a:r>
              <a:rPr lang="ru-RU" sz="1600" dirty="0"/>
              <a:t>Ведущий эксперт</a:t>
            </a:r>
          </a:p>
          <a:p>
            <a:pPr algn="ctr"/>
            <a:r>
              <a:rPr lang="ru-RU" sz="1600" dirty="0"/>
              <a:t>Ведущий эксперт</a:t>
            </a:r>
          </a:p>
          <a:p>
            <a:pPr algn="ctr"/>
            <a:r>
              <a:rPr lang="ru-RU" sz="1600" dirty="0"/>
              <a:t>Ведущий эксперт</a:t>
            </a:r>
          </a:p>
        </p:txBody>
      </p:sp>
      <p:sp>
        <p:nvSpPr>
          <p:cNvPr id="36" name="Нашивка 35"/>
          <p:cNvSpPr/>
          <p:nvPr/>
        </p:nvSpPr>
        <p:spPr>
          <a:xfrm rot="5400000">
            <a:off x="4627202" y="4941168"/>
            <a:ext cx="360040" cy="432048"/>
          </a:xfrm>
          <a:prstGeom prst="chevr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7" name="Нашивка 36"/>
          <p:cNvSpPr/>
          <p:nvPr/>
        </p:nvSpPr>
        <p:spPr>
          <a:xfrm rot="5400000">
            <a:off x="7773968" y="2971358"/>
            <a:ext cx="360040" cy="432048"/>
          </a:xfrm>
          <a:prstGeom prst="chevr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988491" y="3645024"/>
            <a:ext cx="1996957" cy="1077218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ru-RU" sz="1600" dirty="0"/>
              <a:t>Главный консультант</a:t>
            </a:r>
          </a:p>
          <a:p>
            <a:pPr algn="ctr"/>
            <a:r>
              <a:rPr lang="ru-RU" sz="1600" dirty="0"/>
              <a:t>Главный консультант</a:t>
            </a:r>
          </a:p>
          <a:p>
            <a:pPr algn="ctr"/>
            <a:r>
              <a:rPr lang="ru-RU" sz="1600" dirty="0"/>
              <a:t>Консультант</a:t>
            </a:r>
          </a:p>
          <a:p>
            <a:pPr algn="ctr"/>
            <a:r>
              <a:rPr lang="ru-RU" sz="1600" dirty="0"/>
              <a:t>Ведущий эксперт</a:t>
            </a:r>
          </a:p>
        </p:txBody>
      </p:sp>
    </p:spTree>
    <p:extLst>
      <p:ext uri="{BB962C8B-B14F-4D97-AF65-F5344CB8AC3E}">
        <p14:creationId xmlns:p14="http://schemas.microsoft.com/office/powerpoint/2010/main" val="246865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2600" y="116632"/>
            <a:ext cx="8771384" cy="1143000"/>
          </a:xfrm>
        </p:spPr>
        <p:txBody>
          <a:bodyPr>
            <a:noAutofit/>
          </a:bodyPr>
          <a:lstStyle/>
          <a:p>
            <a:pPr algn="l"/>
            <a:r>
              <a:rPr lang="ru-RU" sz="3200" b="1" dirty="0"/>
              <a:t>Нормативно-правовое регулирование сферы государственной молодежной политики: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5420" y="1340768"/>
            <a:ext cx="7842076" cy="48860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950" dirty="0"/>
              <a:t>Закон Курской области от 4.01.2003 г. № 2-ЗКО </a:t>
            </a:r>
            <a:r>
              <a:rPr lang="ru-RU" sz="1950" b="1" dirty="0"/>
              <a:t>«О государственной молодежной политике в Курской области» </a:t>
            </a:r>
            <a:br>
              <a:rPr lang="ru-RU" sz="1950" b="1" dirty="0"/>
            </a:br>
            <a:endParaRPr lang="ru-RU" sz="1950" b="1" dirty="0"/>
          </a:p>
          <a:p>
            <a:pPr marL="0" indent="0">
              <a:buNone/>
            </a:pPr>
            <a:r>
              <a:rPr lang="ru-RU" sz="1950" dirty="0"/>
              <a:t>Закон Курской области от 18.03.2002 г. № 17-ЗКО </a:t>
            </a:r>
            <a:r>
              <a:rPr lang="ru-RU" sz="1950" b="1" dirty="0"/>
              <a:t>«О государственной поддержке талантливой молодежи» </a:t>
            </a:r>
            <a:r>
              <a:rPr lang="ru-RU" sz="1950" dirty="0"/>
              <a:t/>
            </a:r>
            <a:br>
              <a:rPr lang="ru-RU" sz="1950" dirty="0"/>
            </a:br>
            <a:endParaRPr lang="ru-RU" sz="1950" dirty="0"/>
          </a:p>
          <a:p>
            <a:pPr marL="0" indent="0">
              <a:buNone/>
            </a:pPr>
            <a:r>
              <a:rPr lang="ru-RU" sz="1950" dirty="0"/>
              <a:t>Закон Курской области от 17.06.2002 г. № 28-ЗКО </a:t>
            </a:r>
            <a:r>
              <a:rPr lang="ru-RU" sz="1950" b="1" dirty="0"/>
              <a:t>«О государственной поддержке межрегиональных, региональных и местных молодежных и детских общественных объединений в Курской области» </a:t>
            </a:r>
            <a:br>
              <a:rPr lang="ru-RU" sz="1950" b="1" dirty="0"/>
            </a:br>
            <a:endParaRPr lang="ru-RU" sz="1950" b="1" dirty="0"/>
          </a:p>
          <a:p>
            <a:pPr marL="0" indent="0">
              <a:buNone/>
            </a:pPr>
            <a:r>
              <a:rPr lang="ru-RU" sz="1950" dirty="0"/>
              <a:t>Закон Курской области от 23.12.2005 г. № 101-ЗКО </a:t>
            </a:r>
            <a:r>
              <a:rPr lang="ru-RU" sz="1950" b="1" dirty="0"/>
              <a:t>«Об Общественной молодежной палате при Курской областной Думе» </a:t>
            </a:r>
            <a:r>
              <a:rPr lang="ru-RU" sz="1950" dirty="0"/>
              <a:t/>
            </a:r>
            <a:br>
              <a:rPr lang="ru-RU" sz="1950" dirty="0"/>
            </a:br>
            <a:endParaRPr lang="ru-RU" sz="1950" dirty="0"/>
          </a:p>
          <a:p>
            <a:pPr marL="0" indent="0">
              <a:buNone/>
            </a:pPr>
            <a:r>
              <a:rPr lang="ru-RU" sz="1950" dirty="0"/>
              <a:t>Закон Курской области от 31.10.2007 г. № 111-ЗКО </a:t>
            </a:r>
            <a:r>
              <a:rPr lang="ru-RU" sz="1950" b="1" dirty="0"/>
              <a:t>«О квотировании рабочих мест для отдельных категорий молодежи Курской области»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15552" y="0"/>
            <a:ext cx="1136576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1424608" y="1268760"/>
            <a:ext cx="8064896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424608" y="1268760"/>
            <a:ext cx="0" cy="518457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8193360" y="6525344"/>
            <a:ext cx="129614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9489504" y="5157192"/>
            <a:ext cx="0" cy="136815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D:\ОБГУ\лого комитет\ЛОГОТИП-без-надпис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0" y="188640"/>
            <a:ext cx="767971" cy="7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52681" y="980728"/>
            <a:ext cx="430887" cy="554461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КОМИТЕТ МОЛОДЕЖНОЙ ПОЛИТИКИ КУРСКОЙ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44815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304928" y="0"/>
            <a:ext cx="5601072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504" y="1844824"/>
            <a:ext cx="3456384" cy="3312368"/>
          </a:xfrm>
        </p:spPr>
        <p:txBody>
          <a:bodyPr>
            <a:noAutofit/>
          </a:bodyPr>
          <a:lstStyle/>
          <a:p>
            <a:pPr algn="l"/>
            <a:r>
              <a:rPr lang="ru-RU" sz="3200" b="1" dirty="0"/>
              <a:t>Государственная молодежная политика</a:t>
            </a:r>
            <a:br>
              <a:rPr lang="ru-RU" sz="3200" b="1" dirty="0"/>
            </a:br>
            <a:r>
              <a:rPr lang="ru-RU" sz="3200" b="1" dirty="0"/>
              <a:t>Курской области – </a:t>
            </a:r>
            <a:br>
              <a:rPr lang="ru-RU" sz="3200" b="1" dirty="0"/>
            </a:br>
            <a:r>
              <a:rPr lang="ru-RU" sz="3200" b="1" dirty="0"/>
              <a:t>это результат совместной командной работы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08984" y="188640"/>
            <a:ext cx="4968552" cy="69847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bg1"/>
                </a:solidFill>
              </a:rPr>
              <a:t>Комитет молодежной политики Курской области и органы исполнительной власти Курской области</a:t>
            </a:r>
            <a:r>
              <a:rPr lang="ru-RU" sz="2000" b="1" dirty="0">
                <a:solidFill>
                  <a:schemeClr val="bg1"/>
                </a:solidFill>
              </a:rPr>
              <a:t> </a:t>
            </a:r>
            <a:br>
              <a:rPr lang="ru-RU" sz="2000" b="1" dirty="0">
                <a:solidFill>
                  <a:schemeClr val="bg1"/>
                </a:solidFill>
              </a:rPr>
            </a:br>
            <a:endParaRPr lang="ru-RU" sz="20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sz="20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</a:rPr>
              <a:t>Органы законодательной и представительной власти Курской области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Органы местного самоуправления 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</a:rPr>
              <a:t>Учреждения и организации молодежной политики 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</a:rPr>
              <a:t>Органы военного управления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Образовательные организации высшего образования и профессиональные образовательные организации Курской области 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</a:rPr>
              <a:t>Общественные организации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</a:rPr>
              <a:t>Ветеранские организации 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Общественные движения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15552" y="0"/>
            <a:ext cx="1136576" cy="105273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72480" y="1268760"/>
            <a:ext cx="3744416" cy="439248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4304928" y="2132856"/>
            <a:ext cx="504056" cy="144016"/>
            <a:chOff x="4376936" y="908720"/>
            <a:chExt cx="504056" cy="144016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>
              <a:off x="4376936" y="980728"/>
              <a:ext cx="43204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Овал 14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304928" y="2780928"/>
            <a:ext cx="504056" cy="144016"/>
            <a:chOff x="4376936" y="908720"/>
            <a:chExt cx="504056" cy="144016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4376936" y="980728"/>
              <a:ext cx="43204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Овал 17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4304928" y="3140968"/>
            <a:ext cx="504056" cy="144016"/>
            <a:chOff x="4376936" y="908720"/>
            <a:chExt cx="504056" cy="144016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>
              <a:off x="4376936" y="980728"/>
              <a:ext cx="43204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Овал 20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4291691" y="3789040"/>
            <a:ext cx="504056" cy="144016"/>
            <a:chOff x="4376936" y="908720"/>
            <a:chExt cx="504056" cy="144016"/>
          </a:xfrm>
        </p:grpSpPr>
        <p:cxnSp>
          <p:nvCxnSpPr>
            <p:cNvPr id="23" name="Прямая соединительная линия 22"/>
            <p:cNvCxnSpPr/>
            <p:nvPr/>
          </p:nvCxnSpPr>
          <p:spPr>
            <a:xfrm>
              <a:off x="4376936" y="980728"/>
              <a:ext cx="43204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Овал 23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4300075" y="4077072"/>
            <a:ext cx="504056" cy="144016"/>
            <a:chOff x="4376936" y="908720"/>
            <a:chExt cx="504056" cy="144016"/>
          </a:xfrm>
        </p:grpSpPr>
        <p:cxnSp>
          <p:nvCxnSpPr>
            <p:cNvPr id="26" name="Прямая соединительная линия 25"/>
            <p:cNvCxnSpPr/>
            <p:nvPr/>
          </p:nvCxnSpPr>
          <p:spPr>
            <a:xfrm>
              <a:off x="4376936" y="980728"/>
              <a:ext cx="43204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Овал 26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4296440" y="5373216"/>
            <a:ext cx="504056" cy="144016"/>
            <a:chOff x="4376936" y="908720"/>
            <a:chExt cx="504056" cy="144016"/>
          </a:xfrm>
        </p:grpSpPr>
        <p:cxnSp>
          <p:nvCxnSpPr>
            <p:cNvPr id="29" name="Прямая соединительная линия 28"/>
            <p:cNvCxnSpPr/>
            <p:nvPr/>
          </p:nvCxnSpPr>
          <p:spPr>
            <a:xfrm>
              <a:off x="4376936" y="980728"/>
              <a:ext cx="43204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Овал 29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4300364" y="5733256"/>
            <a:ext cx="504056" cy="144016"/>
            <a:chOff x="4376936" y="908720"/>
            <a:chExt cx="504056" cy="144016"/>
          </a:xfrm>
        </p:grpSpPr>
        <p:cxnSp>
          <p:nvCxnSpPr>
            <p:cNvPr id="32" name="Прямая соединительная линия 31"/>
            <p:cNvCxnSpPr/>
            <p:nvPr/>
          </p:nvCxnSpPr>
          <p:spPr>
            <a:xfrm>
              <a:off x="4376936" y="980728"/>
              <a:ext cx="43204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Овал 32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4300694" y="6021288"/>
            <a:ext cx="504056" cy="144016"/>
            <a:chOff x="4376936" y="908720"/>
            <a:chExt cx="504056" cy="144016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4376936" y="980728"/>
              <a:ext cx="43204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Овал 35"/>
            <p:cNvSpPr/>
            <p:nvPr/>
          </p:nvSpPr>
          <p:spPr>
            <a:xfrm>
              <a:off x="4736976" y="90872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38" name="Прямая соединительная линия 37"/>
          <p:cNvCxnSpPr/>
          <p:nvPr/>
        </p:nvCxnSpPr>
        <p:spPr>
          <a:xfrm>
            <a:off x="4304928" y="1700808"/>
            <a:ext cx="560107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 descr="D:\ОБГУ\лого комитет\ЛОГОТИП-без-надпис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0" y="188640"/>
            <a:ext cx="767971" cy="7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43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920552" y="1412776"/>
            <a:ext cx="8496944" cy="4536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5380" y="116632"/>
            <a:ext cx="8274124" cy="11430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chemeClr val="bg1"/>
                </a:solidFill>
              </a:rPr>
              <a:t>Финансирование государственной молодежной политики заложено в следующих государственных программах:</a:t>
            </a:r>
            <a:endParaRPr lang="ru-RU" sz="2400" dirty="0">
              <a:solidFill>
                <a:schemeClr val="bg1"/>
              </a:solidFill>
            </a:endParaRPr>
          </a:p>
        </p:txBody>
      </p:sp>
      <p:graphicFrame>
        <p:nvGraphicFramePr>
          <p:cNvPr id="7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1204446"/>
              </p:ext>
            </p:extLst>
          </p:nvPr>
        </p:nvGraphicFramePr>
        <p:xfrm>
          <a:off x="881379" y="1417932"/>
          <a:ext cx="8536117" cy="4531348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4841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87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4607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16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4944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165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65281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73156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538690">
                <a:tc gridSpan="8">
                  <a:txBody>
                    <a:bodyPr/>
                    <a:lstStyle/>
                    <a:p>
                      <a:pPr algn="ctr"/>
                      <a:r>
                        <a:rPr lang="ru-RU" sz="1500" kern="1200" dirty="0">
                          <a:effectLst/>
                        </a:rPr>
                        <a:t>Повышение эффективности реализации молодежной политики, создание благоприятных условий для развития туризма и развитие системы оздоровления и отдыха детей в Курской области</a:t>
                      </a:r>
                      <a:endParaRPr lang="ru-RU" sz="1500" dirty="0"/>
                    </a:p>
                  </a:txBody>
                  <a:tcPr marL="96252" marR="96252" marT="48126" marB="48126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500" dirty="0"/>
                    </a:p>
                  </a:txBody>
                  <a:tcPr marL="96252" marR="96252" marT="48126" marB="48126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500" dirty="0"/>
                    </a:p>
                  </a:txBody>
                  <a:tcPr marL="96252" marR="96252" marT="48126" marB="48126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0356">
                <a:tc gridSpan="2"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2019 год</a:t>
                      </a:r>
                    </a:p>
                  </a:txBody>
                  <a:tcPr marL="96252" marR="96252" marT="48126" marB="48126">
                    <a:solidFill>
                      <a:srgbClr val="FFC00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900" dirty="0"/>
                    </a:p>
                  </a:txBody>
                  <a:tcPr marL="96252" marR="96252" marT="48126" marB="48126">
                    <a:solidFill>
                      <a:srgbClr val="FFC000">
                        <a:alpha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2020 год</a:t>
                      </a:r>
                    </a:p>
                  </a:txBody>
                  <a:tcPr marL="96252" marR="96252" marT="48126" marB="48126">
                    <a:solidFill>
                      <a:srgbClr val="FFC00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900" dirty="0"/>
                    </a:p>
                  </a:txBody>
                  <a:tcPr marL="96252" marR="96252" marT="48126" marB="48126">
                    <a:solidFill>
                      <a:srgbClr val="FFC000">
                        <a:alpha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2021 год</a:t>
                      </a:r>
                    </a:p>
                  </a:txBody>
                  <a:tcPr marL="96252" marR="96252" marT="48126" marB="48126">
                    <a:solidFill>
                      <a:srgbClr val="FFC00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900" dirty="0"/>
                    </a:p>
                  </a:txBody>
                  <a:tcPr marL="96252" marR="96252" marT="48126" marB="48126">
                    <a:solidFill>
                      <a:srgbClr val="FFC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/>
                        <a:t>2022 год</a:t>
                      </a:r>
                    </a:p>
                  </a:txBody>
                  <a:tcPr marL="96252" marR="96252" marT="48126" marB="48126">
                    <a:solidFill>
                      <a:srgbClr val="FFC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/>
                        <a:t>2023 год</a:t>
                      </a:r>
                    </a:p>
                  </a:txBody>
                  <a:tcPr marL="96252" marR="96252" marT="48126" marB="48126">
                    <a:solidFill>
                      <a:srgbClr val="FFC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73764">
                <a:tc gridSpan="2">
                  <a:txBody>
                    <a:bodyPr/>
                    <a:lstStyle/>
                    <a:p>
                      <a:pPr algn="ctr"/>
                      <a:r>
                        <a:rPr lang="ru-RU" sz="1900" kern="1200" dirty="0">
                          <a:effectLst/>
                        </a:rPr>
                        <a:t>61 949,160         </a:t>
                      </a:r>
                    </a:p>
                    <a:p>
                      <a:pPr algn="ctr"/>
                      <a:r>
                        <a:rPr lang="ru-RU" sz="1900" kern="1200" dirty="0">
                          <a:effectLst/>
                        </a:rPr>
                        <a:t> тыс. рублей</a:t>
                      </a:r>
                      <a:endParaRPr lang="ru-RU" sz="1900" dirty="0"/>
                    </a:p>
                  </a:txBody>
                  <a:tcPr marL="96252" marR="96252" marT="48126" marB="48126"/>
                </a:tc>
                <a:tc hMerge="1">
                  <a:txBody>
                    <a:bodyPr/>
                    <a:lstStyle/>
                    <a:p>
                      <a:pPr algn="ctr"/>
                      <a:endParaRPr lang="ru-RU" sz="1900" dirty="0"/>
                    </a:p>
                  </a:txBody>
                  <a:tcPr marL="96252" marR="96252" marT="48126" marB="48126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900" kern="1200" dirty="0">
                          <a:effectLst/>
                        </a:rPr>
                        <a:t>59</a:t>
                      </a:r>
                      <a:r>
                        <a:rPr lang="ru-RU" sz="1900" kern="1200" baseline="0" dirty="0">
                          <a:effectLst/>
                        </a:rPr>
                        <a:t> 507,77</a:t>
                      </a:r>
                      <a:r>
                        <a:rPr lang="ru-RU" sz="1900" kern="1200" dirty="0">
                          <a:effectLst/>
                        </a:rPr>
                        <a:t>         </a:t>
                      </a:r>
                    </a:p>
                    <a:p>
                      <a:pPr algn="ctr"/>
                      <a:r>
                        <a:rPr lang="ru-RU" sz="1900" kern="1200" dirty="0">
                          <a:effectLst/>
                        </a:rPr>
                        <a:t>тыс. рублей</a:t>
                      </a:r>
                      <a:endParaRPr lang="ru-RU" sz="1900" dirty="0"/>
                    </a:p>
                  </a:txBody>
                  <a:tcPr marL="96252" marR="96252" marT="48126" marB="48126"/>
                </a:tc>
                <a:tc hMerge="1">
                  <a:txBody>
                    <a:bodyPr/>
                    <a:lstStyle/>
                    <a:p>
                      <a:pPr algn="ctr"/>
                      <a:endParaRPr lang="ru-RU" sz="1900" dirty="0"/>
                    </a:p>
                  </a:txBody>
                  <a:tcPr marL="96252" marR="96252" marT="48126" marB="48126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900" kern="1200" dirty="0">
                          <a:effectLst/>
                        </a:rPr>
                        <a:t>56</a:t>
                      </a:r>
                      <a:r>
                        <a:rPr lang="ru-RU" sz="1900" kern="1200" baseline="0" dirty="0">
                          <a:effectLst/>
                        </a:rPr>
                        <a:t> 208,929</a:t>
                      </a:r>
                      <a:r>
                        <a:rPr lang="ru-RU" sz="1900" kern="1200" dirty="0">
                          <a:effectLst/>
                        </a:rPr>
                        <a:t>         </a:t>
                      </a:r>
                    </a:p>
                    <a:p>
                      <a:pPr algn="ctr"/>
                      <a:r>
                        <a:rPr lang="ru-RU" sz="1900" kern="1200" dirty="0">
                          <a:effectLst/>
                        </a:rPr>
                        <a:t>тыс. рублей</a:t>
                      </a:r>
                      <a:endParaRPr lang="ru-RU" sz="1900" dirty="0"/>
                    </a:p>
                  </a:txBody>
                  <a:tcPr marL="96252" marR="96252" marT="48126" marB="48126"/>
                </a:tc>
                <a:tc hMerge="1">
                  <a:txBody>
                    <a:bodyPr/>
                    <a:lstStyle/>
                    <a:p>
                      <a:pPr algn="ctr"/>
                      <a:endParaRPr lang="ru-RU" sz="1900" dirty="0"/>
                    </a:p>
                  </a:txBody>
                  <a:tcPr marL="96252" marR="96252" marT="48126" marB="48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kern="1200" dirty="0">
                          <a:effectLst/>
                        </a:rPr>
                        <a:t>39 899,450</a:t>
                      </a:r>
                    </a:p>
                    <a:p>
                      <a:pPr algn="ctr"/>
                      <a:r>
                        <a:rPr lang="ru-RU" sz="1900" kern="1200" dirty="0">
                          <a:effectLst/>
                        </a:rPr>
                        <a:t>тыс. рублей</a:t>
                      </a:r>
                      <a:endParaRPr lang="ru-RU" sz="1900" dirty="0"/>
                    </a:p>
                  </a:txBody>
                  <a:tcPr marL="96252" marR="96252" marT="48126" marB="48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kern="1200" dirty="0">
                          <a:effectLst/>
                        </a:rPr>
                        <a:t>39</a:t>
                      </a:r>
                      <a:r>
                        <a:rPr lang="ru-RU" sz="1900" kern="1200" baseline="0" dirty="0">
                          <a:effectLst/>
                        </a:rPr>
                        <a:t> 899,450</a:t>
                      </a:r>
                      <a:r>
                        <a:rPr lang="ru-RU" sz="1900" kern="1200" dirty="0">
                          <a:effectLst/>
                        </a:rPr>
                        <a:t>         </a:t>
                      </a:r>
                    </a:p>
                    <a:p>
                      <a:pPr algn="ctr"/>
                      <a:r>
                        <a:rPr lang="ru-RU" sz="1900" kern="1200" dirty="0">
                          <a:effectLst/>
                        </a:rPr>
                        <a:t>тыс. рублей</a:t>
                      </a:r>
                      <a:endParaRPr lang="ru-RU" sz="1900" dirty="0"/>
                    </a:p>
                  </a:txBody>
                  <a:tcPr marL="96252" marR="96252" marT="48126" marB="48126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0356">
                <a:tc gridSpan="8">
                  <a:txBody>
                    <a:bodyPr/>
                    <a:lstStyle/>
                    <a:p>
                      <a:pPr algn="ctr"/>
                      <a:r>
                        <a:rPr lang="ru-RU" sz="1500" b="1" kern="1200" dirty="0">
                          <a:effectLst/>
                        </a:rPr>
                        <a:t>Развитие экономики и внешних связей Курской области</a:t>
                      </a:r>
                      <a:endParaRPr lang="ru-RU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96252" marR="96252" marT="48126" marB="48126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96252" marR="96252" marT="48126" marB="48126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96252" marR="96252" marT="48126" marB="48126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0356">
                <a:tc gridSpan="2">
                  <a:txBody>
                    <a:bodyPr/>
                    <a:lstStyle/>
                    <a:p>
                      <a:pPr marL="0" marR="0" indent="0" algn="ctr" defTabSz="9956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/>
                        <a:t>2019 год</a:t>
                      </a:r>
                    </a:p>
                  </a:txBody>
                  <a:tcPr marL="96252" marR="96252" marT="48126" marB="48126">
                    <a:solidFill>
                      <a:srgbClr val="FFC00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956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900" dirty="0"/>
                    </a:p>
                  </a:txBody>
                  <a:tcPr marL="96252" marR="96252" marT="48126" marB="48126">
                    <a:solidFill>
                      <a:srgbClr val="FFC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956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/>
                        <a:t>2020 год</a:t>
                      </a:r>
                    </a:p>
                  </a:txBody>
                  <a:tcPr marL="96252" marR="96252" marT="48126" marB="48126">
                    <a:solidFill>
                      <a:srgbClr val="FFC000">
                        <a:alpha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956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/>
                        <a:t>2021 год</a:t>
                      </a:r>
                    </a:p>
                  </a:txBody>
                  <a:tcPr marL="96252" marR="96252" marT="48126" marB="48126">
                    <a:solidFill>
                      <a:srgbClr val="FFC00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956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/>
                        <a:t>2022 год</a:t>
                      </a:r>
                    </a:p>
                  </a:txBody>
                  <a:tcPr marL="96252" marR="96252" marT="48126" marB="48126">
                    <a:solidFill>
                      <a:srgbClr val="FFC00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956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/>
                        <a:t>2023 год</a:t>
                      </a:r>
                    </a:p>
                  </a:txBody>
                  <a:tcPr marL="96252" marR="96252" marT="48126" marB="48126">
                    <a:solidFill>
                      <a:srgbClr val="FFC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73764">
                <a:tc gridSpan="2">
                  <a:txBody>
                    <a:bodyPr/>
                    <a:lstStyle/>
                    <a:p>
                      <a:pPr algn="ctr"/>
                      <a:r>
                        <a:rPr lang="ru-RU" sz="1900" kern="1200" dirty="0">
                          <a:effectLst/>
                        </a:rPr>
                        <a:t>152,250</a:t>
                      </a:r>
                    </a:p>
                    <a:p>
                      <a:pPr algn="ctr"/>
                      <a:r>
                        <a:rPr lang="ru-RU" sz="1900" kern="1200" dirty="0">
                          <a:effectLst/>
                        </a:rPr>
                        <a:t> тыс. рублей</a:t>
                      </a:r>
                      <a:endParaRPr lang="ru-RU" sz="1900" dirty="0"/>
                    </a:p>
                  </a:txBody>
                  <a:tcPr marL="96252" marR="96252" marT="48126" marB="48126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900" dirty="0"/>
                    </a:p>
                  </a:txBody>
                  <a:tcPr marL="96252" marR="96252" marT="48126" marB="4812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kern="1200" dirty="0">
                          <a:effectLst/>
                        </a:rPr>
                        <a:t>0,0 </a:t>
                      </a:r>
                    </a:p>
                    <a:p>
                      <a:pPr algn="ctr"/>
                      <a:r>
                        <a:rPr lang="ru-RU" sz="1900" kern="1200" dirty="0">
                          <a:effectLst/>
                        </a:rPr>
                        <a:t>тыс. рублей</a:t>
                      </a:r>
                      <a:endParaRPr lang="ru-RU" sz="1900" dirty="0"/>
                    </a:p>
                  </a:txBody>
                  <a:tcPr marL="96252" marR="96252" marT="48126" marB="48126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900" kern="1200" dirty="0">
                          <a:effectLst/>
                        </a:rPr>
                        <a:t>0,0 </a:t>
                      </a:r>
                    </a:p>
                    <a:p>
                      <a:pPr algn="ctr"/>
                      <a:r>
                        <a:rPr lang="ru-RU" sz="1900" kern="1200" dirty="0">
                          <a:effectLst/>
                        </a:rPr>
                        <a:t>тыс. рублей</a:t>
                      </a:r>
                      <a:endParaRPr lang="ru-RU" sz="1900" dirty="0"/>
                    </a:p>
                  </a:txBody>
                  <a:tcPr marL="96252" marR="96252" marT="48126" marB="48126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900" kern="1200" dirty="0">
                          <a:effectLst/>
                        </a:rPr>
                        <a:t>0,0 </a:t>
                      </a:r>
                    </a:p>
                    <a:p>
                      <a:pPr algn="ctr"/>
                      <a:r>
                        <a:rPr lang="ru-RU" sz="1900" kern="1200" dirty="0">
                          <a:effectLst/>
                        </a:rPr>
                        <a:t>тыс. рублей</a:t>
                      </a:r>
                      <a:endParaRPr lang="ru-RU" sz="1900" dirty="0"/>
                    </a:p>
                  </a:txBody>
                  <a:tcPr marL="96252" marR="96252" marT="48126" marB="48126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kern="1200" dirty="0">
                          <a:effectLst/>
                        </a:rPr>
                        <a:t>0,0 </a:t>
                      </a:r>
                    </a:p>
                    <a:p>
                      <a:pPr algn="ctr"/>
                      <a:r>
                        <a:rPr lang="ru-RU" sz="1900" kern="1200" dirty="0">
                          <a:effectLst/>
                        </a:rPr>
                        <a:t>тыс. рублей</a:t>
                      </a:r>
                      <a:endParaRPr lang="ru-RU" sz="1900" dirty="0"/>
                    </a:p>
                  </a:txBody>
                  <a:tcPr marL="96252" marR="96252" marT="48126" marB="4812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0356">
                <a:tc gridSpan="8">
                  <a:txBody>
                    <a:bodyPr/>
                    <a:lstStyle/>
                    <a:p>
                      <a:pPr algn="ctr"/>
                      <a:r>
                        <a:rPr lang="ru-RU" sz="1500" b="1" kern="1200" dirty="0">
                          <a:effectLst/>
                        </a:rPr>
                        <a:t>Профилактика правонарушений в Курской области</a:t>
                      </a:r>
                      <a:endParaRPr lang="ru-RU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96252" marR="96252" marT="48126" marB="48126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96252" marR="96252" marT="48126" marB="48126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96252" marR="96252" marT="48126" marB="48126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0356">
                <a:tc>
                  <a:txBody>
                    <a:bodyPr/>
                    <a:lstStyle/>
                    <a:p>
                      <a:pPr marL="0" marR="0" indent="0" algn="ctr" defTabSz="9956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/>
                        <a:t>2019 год</a:t>
                      </a:r>
                    </a:p>
                  </a:txBody>
                  <a:tcPr marL="96252" marR="96252" marT="48126" marB="48126">
                    <a:solidFill>
                      <a:srgbClr val="FFC000">
                        <a:alpha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956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/>
                        <a:t>2020 год</a:t>
                      </a:r>
                    </a:p>
                  </a:txBody>
                  <a:tcPr marL="96252" marR="96252" marT="48126" marB="48126">
                    <a:solidFill>
                      <a:srgbClr val="FFC00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956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/>
                        <a:t>2021 год</a:t>
                      </a:r>
                    </a:p>
                  </a:txBody>
                  <a:tcPr marL="96252" marR="96252" marT="48126" marB="48126">
                    <a:solidFill>
                      <a:srgbClr val="FFC00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956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/>
                        <a:t>2022 год</a:t>
                      </a:r>
                    </a:p>
                  </a:txBody>
                  <a:tcPr marL="96252" marR="96252" marT="48126" marB="48126">
                    <a:solidFill>
                      <a:srgbClr val="FFC00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956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/>
                        <a:t>2023 год</a:t>
                      </a:r>
                    </a:p>
                  </a:txBody>
                  <a:tcPr marL="96252" marR="96252" marT="48126" marB="48126">
                    <a:solidFill>
                      <a:srgbClr val="FFC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73764">
                <a:tc>
                  <a:txBody>
                    <a:bodyPr/>
                    <a:lstStyle/>
                    <a:p>
                      <a:pPr algn="ctr"/>
                      <a:r>
                        <a:rPr lang="ru-RU" sz="1900" kern="1200" dirty="0">
                          <a:effectLst/>
                        </a:rPr>
                        <a:t>165,425</a:t>
                      </a:r>
                    </a:p>
                    <a:p>
                      <a:pPr algn="ctr"/>
                      <a:r>
                        <a:rPr lang="ru-RU" sz="1900" kern="1200" dirty="0">
                          <a:effectLst/>
                        </a:rPr>
                        <a:t>тыс. рублей</a:t>
                      </a:r>
                      <a:endParaRPr lang="ru-RU" sz="1900" dirty="0"/>
                    </a:p>
                  </a:txBody>
                  <a:tcPr marL="96252" marR="96252" marT="48126" marB="48126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900" kern="1200" dirty="0">
                          <a:effectLst/>
                        </a:rPr>
                        <a:t>165,425               </a:t>
                      </a:r>
                    </a:p>
                    <a:p>
                      <a:pPr algn="ctr"/>
                      <a:r>
                        <a:rPr lang="ru-RU" sz="1900" kern="1200" dirty="0">
                          <a:effectLst/>
                        </a:rPr>
                        <a:t>тыс. рублей</a:t>
                      </a:r>
                      <a:endParaRPr lang="ru-RU" sz="1900" dirty="0"/>
                    </a:p>
                  </a:txBody>
                  <a:tcPr marL="96252" marR="96252" marT="48126" marB="48126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900" kern="1200" dirty="0">
                          <a:effectLst/>
                        </a:rPr>
                        <a:t>0,0            </a:t>
                      </a:r>
                    </a:p>
                    <a:p>
                      <a:pPr algn="ctr"/>
                      <a:r>
                        <a:rPr lang="ru-RU" sz="1900" kern="1200" dirty="0">
                          <a:effectLst/>
                        </a:rPr>
                        <a:t> тыс. рублей</a:t>
                      </a:r>
                      <a:endParaRPr lang="ru-RU" sz="1900" dirty="0"/>
                    </a:p>
                  </a:txBody>
                  <a:tcPr marL="96252" marR="96252" marT="48126" marB="48126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900" kern="1200" dirty="0">
                          <a:effectLst/>
                        </a:rPr>
                        <a:t>0,0             </a:t>
                      </a:r>
                    </a:p>
                    <a:p>
                      <a:pPr algn="ctr"/>
                      <a:r>
                        <a:rPr lang="ru-RU" sz="1900" kern="1200" dirty="0">
                          <a:effectLst/>
                        </a:rPr>
                        <a:t> тыс. рублей</a:t>
                      </a:r>
                      <a:endParaRPr lang="ru-RU" sz="1900" dirty="0"/>
                    </a:p>
                  </a:txBody>
                  <a:tcPr marL="96252" marR="96252" marT="48126" marB="48126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kern="1200" dirty="0">
                          <a:effectLst/>
                        </a:rPr>
                        <a:t>0,0           </a:t>
                      </a:r>
                    </a:p>
                    <a:p>
                      <a:pPr algn="ctr"/>
                      <a:r>
                        <a:rPr lang="ru-RU" sz="1900" kern="1200" dirty="0">
                          <a:effectLst/>
                        </a:rPr>
                        <a:t> тыс. рублей</a:t>
                      </a:r>
                      <a:endParaRPr lang="ru-RU" sz="1900" dirty="0"/>
                    </a:p>
                  </a:txBody>
                  <a:tcPr marL="96252" marR="96252" marT="48126" marB="48126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9" name="Picture 2" descr="D:\ОБГУ\лого комитет\ЛОГОТИП-без-надпис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0" y="188640"/>
            <a:ext cx="767971" cy="7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5649" y="980728"/>
            <a:ext cx="430887" cy="554461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КОМИТЕТ МОЛОДЕЖНОЙ ПОЛИТИКИ КУРСКОЙ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19675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64812" y="-99392"/>
            <a:ext cx="8915400" cy="114300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/>
              <a:t>Направления патриотического воспитания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15552" y="0"/>
            <a:ext cx="1136576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257256" y="971794"/>
            <a:ext cx="2088232" cy="646331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ru-RU" b="1" dirty="0"/>
              <a:t>Военно-</a:t>
            </a:r>
          </a:p>
          <a:p>
            <a:r>
              <a:rPr lang="ru-RU" b="1" dirty="0"/>
              <a:t>патриотическое 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96616" y="989152"/>
            <a:ext cx="1775486" cy="646331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r>
              <a:rPr lang="ru-RU" b="1" dirty="0"/>
              <a:t>Гражданско-</a:t>
            </a:r>
          </a:p>
          <a:p>
            <a:r>
              <a:rPr lang="ru-RU" b="1" dirty="0"/>
              <a:t>патриотическое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06413" y="980728"/>
            <a:ext cx="1569660" cy="646331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r>
              <a:rPr lang="ru-RU" b="1" dirty="0"/>
              <a:t>Духовно-</a:t>
            </a:r>
          </a:p>
          <a:p>
            <a:r>
              <a:rPr lang="ru-RU" b="1" dirty="0"/>
              <a:t>нравственное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96616" y="1700808"/>
            <a:ext cx="23042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мероприятия по увековечению памяти павших;</a:t>
            </a:r>
          </a:p>
          <a:p>
            <a:r>
              <a:rPr lang="ru-RU" sz="1600" b="1" dirty="0"/>
              <a:t>празднование памятных дат;</a:t>
            </a:r>
          </a:p>
          <a:p>
            <a:r>
              <a:rPr lang="ru-RU" sz="1600" b="1" dirty="0"/>
              <a:t>реализация федеральных проектов «Диалог на равных», «Диалоги с Героями»;</a:t>
            </a:r>
          </a:p>
          <a:p>
            <a:r>
              <a:rPr lang="ru-RU" sz="1600" b="1" dirty="0"/>
              <a:t>фестивали, конкурсы военно-патриотической песни и др.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496616" y="1618125"/>
            <a:ext cx="0" cy="312967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496616" y="2492896"/>
            <a:ext cx="1944216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496616" y="2996952"/>
            <a:ext cx="1944216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496616" y="3933056"/>
            <a:ext cx="1944216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496616" y="4725144"/>
            <a:ext cx="1944216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4607476" y="1700808"/>
            <a:ext cx="22177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развитие добровольческого движения</a:t>
            </a:r>
          </a:p>
          <a:p>
            <a:r>
              <a:rPr lang="ru-RU" sz="1600" b="1" dirty="0"/>
              <a:t>в регионе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4606413" y="1630753"/>
            <a:ext cx="0" cy="316639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4606413" y="2780928"/>
            <a:ext cx="1944216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7373689" y="1700808"/>
            <a:ext cx="19717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формирование</a:t>
            </a:r>
          </a:p>
          <a:p>
            <a:r>
              <a:rPr lang="ru-RU" sz="1600" b="1" dirty="0"/>
              <a:t>у детей и молодежи навыков</a:t>
            </a:r>
          </a:p>
          <a:p>
            <a:r>
              <a:rPr lang="ru-RU" sz="1600" b="1" dirty="0"/>
              <a:t>и опыта патриотического поведения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7257256" y="1606946"/>
            <a:ext cx="0" cy="1678038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7257256" y="3284984"/>
            <a:ext cx="1944216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https://sun9-47.userapi.com/impg/DCwK6DWXtOziW7xbfLvPuIZXxjRuN3M5WiO-7A/cZCbRankZ4I.jpg?size=2560x1707&amp;quality=96&amp;proxy=1&amp;sign=6da9f63d0d1095a9c844ae8e790e3bdc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600" y="4868822"/>
            <a:ext cx="2592288" cy="172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06967" y="2780928"/>
            <a:ext cx="19436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акции «Георгиевская ленточка», «Окна Победы», «Бессмертный полк – онлайн», «75 Дней до Победы», </a:t>
            </a:r>
            <a:r>
              <a:rPr lang="ru-RU" sz="1600" b="1" dirty="0" err="1"/>
              <a:t>квесты</a:t>
            </a:r>
            <a:r>
              <a:rPr lang="ru-RU" sz="1600" b="1" dirty="0"/>
              <a:t>.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4592960" y="4797152"/>
            <a:ext cx="1944216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" r="125"/>
          <a:stretch>
            <a:fillRect/>
          </a:stretch>
        </p:blipFill>
        <p:spPr bwMode="auto">
          <a:xfrm>
            <a:off x="4232920" y="4941168"/>
            <a:ext cx="2755593" cy="1625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https://sun9-48.userapi.com/impg/Nb8qong8PSslenKwE2sENP-vqrSxRY5H5O0aAg/XFLT7pIJy2c.jpg?size=2560x1707&amp;quality=96&amp;proxy=1&amp;sign=4d7656be8319b3144703e67525e7cdb1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248" y="3501008"/>
            <a:ext cx="2304256" cy="153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36.userapi.com/impf/c855624/v855624457/feeff/5ZFUqz0hoTw.jpg?size=2560x1707&amp;quality=96&amp;proxy=1&amp;sign=c99d4777a6793c6206575720dd833f67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249" y="5085184"/>
            <a:ext cx="2304256" cy="153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D:\ОБГУ\лого комитет\ЛОГОТИП-без-надписи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0" y="188640"/>
            <a:ext cx="767971" cy="7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45649" y="980728"/>
            <a:ext cx="430887" cy="554461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КОМИТЕТ МОЛОДЕЖНОЙ ПОЛИТИКИ КУРСКОЙ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11589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2899</Words>
  <Application>Microsoft Office PowerPoint</Application>
  <PresentationFormat>Лист A4 (210x297 мм)</PresentationFormat>
  <Paragraphs>424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О результатах реализации государственной молодежной политики на территории Курской области в 2020 году и приоритетных направлениях развития на 2021 год</vt:lpstr>
      <vt:lpstr>Молодежная политика – стратегический курс развития государственной политики</vt:lpstr>
      <vt:lpstr>Принят профессиональный стандарт «Специалист по работе с молодежью»</vt:lpstr>
      <vt:lpstr>Презентация PowerPoint</vt:lpstr>
      <vt:lpstr>Презентация PowerPoint</vt:lpstr>
      <vt:lpstr>Нормативно-правовое регулирование сферы государственной молодежной политики:</vt:lpstr>
      <vt:lpstr>Государственная молодежная политика Курской области –  это результат совместной командной работы</vt:lpstr>
      <vt:lpstr>Финансирование государственной молодежной политики заложено в следующих государственных программах:</vt:lpstr>
      <vt:lpstr>Направления патриотического воспитания</vt:lpstr>
      <vt:lpstr>Всего в 2020 году было проведено свыше  50 мероприятий патриотической направленности </vt:lpstr>
      <vt:lpstr>Презентация PowerPoint</vt:lpstr>
      <vt:lpstr>Презентация PowerPoint</vt:lpstr>
      <vt:lpstr>Учебно-методический центр военно-патриотического воспитания и подготовки к военной службе молодежи «Авангард»</vt:lpstr>
      <vt:lpstr>Задачи на 2021 год</vt:lpstr>
      <vt:lpstr>Презентация PowerPoint</vt:lpstr>
      <vt:lpstr>Задача молодежной политики в Курской области – создавать возможности для самореализации каждого молодого человека</vt:lpstr>
      <vt:lpstr>В условиях работы в период ограничительных мер</vt:lpstr>
      <vt:lpstr>В 2020 году Форумы Территория смыслов, Таврида, Острова, Восток, Евразия Global, Выше крыши, Ладога, Ростов и многие другие смогли посетить в офлайн формате 127 человек от Курской области.</vt:lpstr>
      <vt:lpstr>Задачи на 2021 год</vt:lpstr>
      <vt:lpstr>Всероссийский конкурс молодежных проектов</vt:lpstr>
      <vt:lpstr>Студенческие клубы</vt:lpstr>
      <vt:lpstr>Дискуссионный студенческий клуб «Диалог на равных»</vt:lpstr>
      <vt:lpstr>Презентация PowerPoint</vt:lpstr>
      <vt:lpstr>Отдых и оздоровление детей</vt:lpstr>
      <vt:lpstr>Презентация PowerPoint</vt:lpstr>
      <vt:lpstr>Презентация PowerPoint</vt:lpstr>
      <vt:lpstr>Презентация PowerPoint</vt:lpstr>
      <vt:lpstr>Формирования здорового образа жизни, профилактики асоциальных явлениях в молодежной среде</vt:lpstr>
      <vt:lpstr>Задачи на 2021 год</vt:lpstr>
      <vt:lpstr>Федеральная программа «Ты - Предприниматель»</vt:lpstr>
      <vt:lpstr>Региональный проект «Социальная активность»</vt:lpstr>
      <vt:lpstr>2020 год на территории региона насчитывается более 94 000 волонтеров, более      1 000 добровольческих отрядов.</vt:lpstr>
      <vt:lpstr>Презентация PowerPoint</vt:lpstr>
      <vt:lpstr>Региональный волонтерский штаб помощи людям в ситуации распространения коронавирусной инфекции в рамках Всероссийской акции «#МыВместе».</vt:lpstr>
      <vt:lpstr>Презентация PowerPoint</vt:lpstr>
      <vt:lpstr>Презентация PowerPoint</vt:lpstr>
      <vt:lpstr>Презентация PowerPoint</vt:lpstr>
      <vt:lpstr>В 2020 году достигнуты следующие результаты:</vt:lpstr>
      <vt:lpstr>В 2020 году достигнуты следующие результаты:</vt:lpstr>
      <vt:lpstr>Презентация PowerPoint</vt:lpstr>
      <vt:lpstr>Задачи на 2021 год</vt:lpstr>
      <vt:lpstr>Задачи на 2021 год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результатах реализации государственной молодежной политики на территории Курской области в 2019 году и приоритетных направлениях развития на 2020 год</dc:title>
  <dc:creator>Пользователь</dc:creator>
  <cp:lastModifiedBy>Пользователь</cp:lastModifiedBy>
  <cp:revision>141</cp:revision>
  <dcterms:created xsi:type="dcterms:W3CDTF">2020-01-16T07:25:47Z</dcterms:created>
  <dcterms:modified xsi:type="dcterms:W3CDTF">2021-01-29T07:29:39Z</dcterms:modified>
</cp:coreProperties>
</file>