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31416" y="2407158"/>
            <a:ext cx="4321810" cy="355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33D3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0227"/>
            <a:ext cx="489584" cy="399415"/>
          </a:xfrm>
          <a:custGeom>
            <a:avLst/>
            <a:gdLst/>
            <a:ahLst/>
            <a:cxnLst/>
            <a:rect l="l" t="t" r="r" b="b"/>
            <a:pathLst>
              <a:path w="489584" h="399415">
                <a:moveTo>
                  <a:pt x="0" y="399288"/>
                </a:moveTo>
                <a:lnTo>
                  <a:pt x="489203" y="399288"/>
                </a:lnTo>
                <a:lnTo>
                  <a:pt x="4892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65" y="363728"/>
            <a:ext cx="12005868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7276" y="1494535"/>
            <a:ext cx="9537446" cy="1707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4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2388" y="4532464"/>
            <a:ext cx="3198413" cy="1464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0" y="931545"/>
            <a:ext cx="9260205" cy="2954655"/>
          </a:xfrm>
          <a:prstGeom prst="rect">
            <a:avLst/>
          </a:prstGeom>
          <a:ln w="57150">
            <a:solidFill>
              <a:srgbClr val="004B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0130" marR="1036955" algn="ctr">
              <a:lnSpc>
                <a:spcPct val="100000"/>
              </a:lnSpc>
            </a:pPr>
            <a:r>
              <a:rPr lang="ru-RU" sz="3200" spc="-50" dirty="0" smtClean="0">
                <a:solidFill>
                  <a:srgbClr val="004BA7"/>
                </a:solidFill>
                <a:latin typeface="Calibri"/>
                <a:cs typeface="Calibri"/>
              </a:rPr>
              <a:t>ОТЧЕТ О РАБОТЕ ПРЕДСТАВИТЕЛЕЙ </a:t>
            </a:r>
          </a:p>
          <a:p>
            <a:pPr marL="1040130" marR="1036955" algn="ctr">
              <a:lnSpc>
                <a:spcPct val="100000"/>
              </a:lnSpc>
            </a:pPr>
            <a:r>
              <a:rPr lang="ru-RU" sz="3200" spc="-50" dirty="0" smtClean="0">
                <a:solidFill>
                  <a:srgbClr val="004BA7"/>
                </a:solidFill>
                <a:latin typeface="Calibri"/>
                <a:cs typeface="Calibri"/>
              </a:rPr>
              <a:t>КУРСКОЙ ОБЛАСТИ </a:t>
            </a:r>
          </a:p>
          <a:p>
            <a:pPr marL="1040130" marR="1036955" algn="ctr">
              <a:lnSpc>
                <a:spcPct val="100000"/>
              </a:lnSpc>
            </a:pPr>
            <a:r>
              <a:rPr lang="ru-RU" sz="3200" spc="-50" dirty="0" smtClean="0">
                <a:solidFill>
                  <a:srgbClr val="004BA7"/>
                </a:solidFill>
                <a:latin typeface="Calibri"/>
                <a:cs typeface="Calibri"/>
              </a:rPr>
              <a:t>В ПАЛАТЕ МОЛОДЫХ ЗАКОНОДАТЕЛЕЙ ПРИ СОВЕТЕ ФЕДЕРАЦИИ </a:t>
            </a:r>
          </a:p>
          <a:p>
            <a:pPr marL="1040130" marR="1036955" algn="ctr">
              <a:lnSpc>
                <a:spcPct val="100000"/>
              </a:lnSpc>
            </a:pPr>
            <a:r>
              <a:rPr lang="ru-RU" sz="3200" spc="-50" dirty="0" smtClean="0">
                <a:solidFill>
                  <a:srgbClr val="004BA7"/>
                </a:solidFill>
                <a:latin typeface="Calibri"/>
                <a:cs typeface="Calibri"/>
              </a:rPr>
              <a:t>ФЕДЕРАЛЬНОГО СОБРАНИЯ </a:t>
            </a:r>
          </a:p>
          <a:p>
            <a:pPr marL="1040130" marR="1036955" algn="ctr">
              <a:lnSpc>
                <a:spcPct val="100000"/>
              </a:lnSpc>
            </a:pPr>
            <a:r>
              <a:rPr lang="ru-RU" sz="3200" spc="-50" dirty="0" smtClean="0">
                <a:solidFill>
                  <a:srgbClr val="004BA7"/>
                </a:solidFill>
                <a:latin typeface="Calibri"/>
                <a:cs typeface="Calibri"/>
              </a:rPr>
              <a:t>РОССИЙСКОЙ ФЕДЕРАЦИИ ЗА 2020 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" y="363728"/>
            <a:ext cx="559244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ЗАКОНОДАТЕЛЬНЫЕ ИНИЦИАТИВЫ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ОБРАЩЕНИЯ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007" y="1161288"/>
            <a:ext cx="1067117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о страховании не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медицинского персонала COVID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госпиталей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4150" y="1670304"/>
            <a:ext cx="1066228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87630" marR="120269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Обращение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Минздрав России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необходимости проведения бесплатного тестирования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 наличие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COVID-19 волонтеров  штабов общероссийской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акции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взаимопомощи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«МыВместе»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5007" y="2394204"/>
            <a:ext cx="1067117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молодежной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спорту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законопроект «О молодежной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Российской</a:t>
            </a:r>
            <a:r>
              <a:rPr sz="14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Федерации»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3294" y="2904744"/>
            <a:ext cx="10652760" cy="3067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Предложения в концепцию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создания государственной системы мониторинга за многолетней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мерзлотой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866" y="3413759"/>
            <a:ext cx="10648315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Предложения Федеральному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агентству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туризму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включении 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тур маршруты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посещения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памятных мест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связанных</a:t>
            </a:r>
            <a:endParaRPr sz="1400">
              <a:latin typeface="Calibri"/>
              <a:cs typeface="Calibri"/>
            </a:endParaRPr>
          </a:p>
          <a:p>
            <a:pPr marL="73660" marR="57975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событиями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Великой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Отечественной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войны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1941-1945 годов,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также учету данных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туроператорами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разработке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ими рекламных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буклетов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путеводителей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483" y="4354067"/>
            <a:ext cx="1067244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о сохранении выплат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детям-сиротам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детям-инвалидам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при их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летнем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сезонном трудоустройстве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работу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150" y="4838700"/>
            <a:ext cx="10662285" cy="8001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87630" marR="140335">
              <a:lnSpc>
                <a:spcPct val="99300"/>
              </a:lnSpc>
              <a:spcBef>
                <a:spcPts val="29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бюджету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финансовым рынкам 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экономической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Федеральный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закон от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5 апреля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2013 года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№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44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– ФЗ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«О контрактной системе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сфере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закупок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товаров, работ, услуг для обеспечения государственных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муниципальных  нужд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150" y="5707379"/>
            <a:ext cx="1066228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социальной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здравоохранению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доставке лекарственных средств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первой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необходимости</a:t>
            </a:r>
            <a:endParaRPr sz="14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труднодоступные районы</a:t>
            </a:r>
            <a:r>
              <a:rPr sz="14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России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8573" y="109918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1832" y="115061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6290" y="1706626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0975" y="1680972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6290" y="4915357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4BA7"/>
                </a:solidFill>
                <a:latin typeface="Calibri"/>
                <a:cs typeface="Calibri"/>
              </a:rPr>
              <a:t>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0975" y="4838700"/>
            <a:ext cx="0" cy="800735"/>
          </a:xfrm>
          <a:custGeom>
            <a:avLst/>
            <a:gdLst/>
            <a:ahLst/>
            <a:cxnLst/>
            <a:rect l="l" t="t" r="r" b="b"/>
            <a:pathLst>
              <a:path h="800735">
                <a:moveTo>
                  <a:pt x="0" y="0"/>
                </a:moveTo>
                <a:lnTo>
                  <a:pt x="0" y="80021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290" y="569772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0975" y="5707379"/>
            <a:ext cx="0" cy="522605"/>
          </a:xfrm>
          <a:custGeom>
            <a:avLst/>
            <a:gdLst/>
            <a:ahLst/>
            <a:cxnLst/>
            <a:rect l="l" t="t" r="r" b="b"/>
            <a:pathLst>
              <a:path h="522604">
                <a:moveTo>
                  <a:pt x="0" y="0"/>
                </a:moveTo>
                <a:lnTo>
                  <a:pt x="0" y="52237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1832" y="2380488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290" y="2206879"/>
            <a:ext cx="333375" cy="10312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0119" y="289560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6290" y="430453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0308" y="4352544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09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6290" y="353237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4691" y="3419855"/>
            <a:ext cx="0" cy="732790"/>
          </a:xfrm>
          <a:custGeom>
            <a:avLst/>
            <a:gdLst/>
            <a:ahLst/>
            <a:cxnLst/>
            <a:rect l="l" t="t" r="r" b="b"/>
            <a:pathLst>
              <a:path h="732789">
                <a:moveTo>
                  <a:pt x="0" y="0"/>
                </a:moveTo>
                <a:lnTo>
                  <a:pt x="0" y="73266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" y="363728"/>
            <a:ext cx="559244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ЗАКОНОДАТЕЛЬНЫЕ ИНИЦИАТИВЫ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ОБРАЩЕНИЯ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686" y="1139952"/>
            <a:ext cx="10434955" cy="739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14935" marR="72961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федеративному устройству,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региональной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политике, местному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самоуправлению 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регулировании  связанного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особенностью проведения капитального ремонта многоквартирных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жилых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домов имеющих статус</a:t>
            </a:r>
            <a:r>
              <a:rPr sz="1400" spc="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«Объектов</a:t>
            </a:r>
            <a:endParaRPr sz="1400">
              <a:latin typeface="Calibri"/>
              <a:cs typeface="Calibri"/>
            </a:endParaRPr>
          </a:p>
          <a:p>
            <a:pPr marL="11493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культурного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наследия»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944" y="2084832"/>
            <a:ext cx="1041082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92125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аграрно-продовольственной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природопользованию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снижению налоговой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нагрузки для  сельхозпроизводителей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163" y="2813304"/>
            <a:ext cx="1043622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16205" marR="99441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науке,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образованию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культуре о дополнительных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мерах поддержки молодых педагогических  работников,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том числе работающих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средне-специальных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учебных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заведениях,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также учреждениях</a:t>
            </a:r>
            <a:r>
              <a:rPr sz="1400" spc="1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культуры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693" y="3541776"/>
            <a:ext cx="10436860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116839" marR="89916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регламенту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взаимодействию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федеральными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округами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субъектами Российской Федерации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ужесточении мер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направленных на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борьбу со скрытой рекламой, пропагандирующей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пивную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продукцию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735" y="4270247"/>
            <a:ext cx="10431780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1760" marR="433705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информационной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применении штрафов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фейковые сообщения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несущие,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своей основе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угрозу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жизни,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здоровья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благополучия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граждан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5944" y="4998720"/>
            <a:ext cx="1041082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0805" marR="34036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социальной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здравоохранению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комплекс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 способствующий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укреплению и сохранению 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семейных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ценностей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5944" y="5727191"/>
            <a:ext cx="1041082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805" marR="32639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аграрно-продовольственной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природопользованию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дополнительных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мерах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поддержке  занятости молодежи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сельской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местности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607" y="1290015"/>
            <a:ext cx="334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8511" y="112776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120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3826" y="215290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2416" y="208483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2607" y="2850896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19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6988" y="2823972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607" y="3590620"/>
            <a:ext cx="334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2416" y="3541776"/>
            <a:ext cx="4445" cy="506730"/>
          </a:xfrm>
          <a:custGeom>
            <a:avLst/>
            <a:gdLst/>
            <a:ahLst/>
            <a:cxnLst/>
            <a:rect l="l" t="t" r="r" b="b"/>
            <a:pathLst>
              <a:path w="4444" h="506729">
                <a:moveTo>
                  <a:pt x="0" y="0"/>
                </a:moveTo>
                <a:lnTo>
                  <a:pt x="4102" y="50647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2607" y="4331334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51560" y="4270247"/>
            <a:ext cx="0" cy="508634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63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2607" y="5060696"/>
            <a:ext cx="33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42416" y="4998720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4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8644" y="577484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2416" y="5748528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5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60727" y="278973"/>
            <a:ext cx="1135150" cy="55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" y="363728"/>
            <a:ext cx="559244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ЗАКОНОДАТЕЛЬНЫЕ ИНИЦИАТИВЫ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ОБРАЩЕНИЯ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827" y="1232916"/>
            <a:ext cx="10570845" cy="5245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аграрно-продовольственной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политике 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природопользованию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организации законотворческой</a:t>
            </a:r>
            <a:r>
              <a:rPr sz="14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работы</a:t>
            </a:r>
            <a:endParaRPr sz="14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субъектах Российской Федерации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направленной на снижение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Единого сельскохозяйственного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налога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для</a:t>
            </a:r>
            <a:r>
              <a:rPr sz="1400" spc="1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сельхозпроизводителей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922" y="1935479"/>
            <a:ext cx="1056449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655" rIns="0" bIns="0" rtlCol="0">
            <a:spAutoFit/>
          </a:bodyPr>
          <a:lstStyle/>
          <a:p>
            <a:pPr marL="88265" marR="743585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заместителя председателя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Палаты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молодых законодателей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Е.П.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Стеняконой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необходимости законодательного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закрепления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понятия «Квест»,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целью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регулирования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рынка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данных игровых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услуг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8827" y="2636520"/>
            <a:ext cx="10570845" cy="7391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регламенту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взаимодействию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федеральными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округами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субъектами Российской</a:t>
            </a:r>
            <a:r>
              <a:rPr sz="14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94615" marR="46291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дополнительном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законодательном регулировании розничной торговли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алкогольной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продукцией,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том числе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регулированию 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недопущению к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реализации контрафактного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пива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4066" y="3553967"/>
            <a:ext cx="1055560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79375" marR="32702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аграрно-продовольственной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природопользованию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комплексе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мер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оказанию поддержки  производства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реализации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«Крафтовой»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продовольственной</a:t>
            </a:r>
            <a:r>
              <a:rPr sz="1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продукции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6447" y="4255008"/>
            <a:ext cx="1056322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регламенту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взаимодействию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с федеральными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округами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субъектами Российской</a:t>
            </a:r>
            <a:r>
              <a:rPr sz="14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Федерации</a:t>
            </a:r>
            <a:endParaRPr sz="14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дополнении Федерального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закона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от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24.04.2020 года 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№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145-ФЗ запрещающего продажу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алкоголя 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многоквартирных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жилых</a:t>
            </a:r>
            <a:r>
              <a:rPr sz="14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домах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827" y="4910328"/>
            <a:ext cx="10570845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4615" marR="424815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Подготовлены и внесены предложения 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Комитет Совета Федерации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ФС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РФ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социальной политике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трудоустройстве молодежи,  касающиеся совершенствования структуры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и принципиальных положений закона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от 19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апреля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1991 г.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№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1032-1 «О</a:t>
            </a:r>
            <a:r>
              <a:rPr sz="14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занятости</a:t>
            </a:r>
            <a:endParaRPr sz="14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населения в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Российской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Федерации»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4066" y="5780532"/>
            <a:ext cx="1055560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88900" marR="13208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Палатой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молодых законодателей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внесены предложения по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расширению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перечня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сведений, содержащихся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в Едином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государственном  реестре записей актов гражданского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состоянии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880" y="1265885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4BA7"/>
                </a:solidFill>
                <a:latin typeface="Calibri"/>
                <a:cs typeface="Calibri"/>
              </a:rPr>
              <a:t>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5652" y="1240536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7672" y="1964563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747" y="1938527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61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7672" y="2791409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4BA7"/>
                </a:solidFill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5652" y="2636520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863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7425" y="3582111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4BA7"/>
                </a:solidFill>
                <a:latin typeface="Calibri"/>
                <a:cs typeface="Calibri"/>
              </a:rPr>
              <a:t>27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0891" y="3555491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61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9805" y="430174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3272" y="427482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61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7425" y="4981702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BA7"/>
                </a:solidFill>
                <a:latin typeface="Calibri"/>
                <a:cs typeface="Calibri"/>
              </a:rPr>
              <a:t>29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5652" y="4910328"/>
            <a:ext cx="0" cy="739140"/>
          </a:xfrm>
          <a:custGeom>
            <a:avLst/>
            <a:gdLst/>
            <a:ahLst/>
            <a:cxnLst/>
            <a:rect l="l" t="t" r="r" b="b"/>
            <a:pathLst>
              <a:path h="739139">
                <a:moveTo>
                  <a:pt x="0" y="0"/>
                </a:moveTo>
                <a:lnTo>
                  <a:pt x="0" y="738657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7425" y="5711444"/>
            <a:ext cx="33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4BA7"/>
                </a:solidFill>
                <a:latin typeface="Calibri"/>
                <a:cs typeface="Calibri"/>
              </a:rPr>
              <a:t>30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0891" y="578053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1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65" y="363728"/>
            <a:ext cx="155067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</a:rPr>
              <a:t>13</a:t>
            </a:r>
            <a:r>
              <a:rPr sz="3600" baseline="1157" dirty="0">
                <a:solidFill>
                  <a:srgbClr val="FFFFFF"/>
                </a:solidFill>
              </a:rPr>
              <a:t>	</a:t>
            </a:r>
            <a:r>
              <a:rPr sz="1800" dirty="0"/>
              <a:t>П</a:t>
            </a:r>
            <a:r>
              <a:rPr sz="1800" spc="-10" dirty="0"/>
              <a:t>Р</a:t>
            </a:r>
            <a:r>
              <a:rPr sz="1800" spc="-5" dirty="0"/>
              <a:t>О</a:t>
            </a:r>
            <a:r>
              <a:rPr sz="1800" spc="-10" dirty="0"/>
              <a:t>Е</a:t>
            </a:r>
            <a:r>
              <a:rPr sz="1800" dirty="0"/>
              <a:t>К</a:t>
            </a:r>
            <a:r>
              <a:rPr sz="1800" spc="-10" dirty="0"/>
              <a:t>Т</a:t>
            </a:r>
            <a:r>
              <a:rPr sz="1800" dirty="0"/>
              <a:t>Ы</a:t>
            </a:r>
          </a:p>
        </p:txBody>
      </p:sp>
      <p:sp>
        <p:nvSpPr>
          <p:cNvPr id="3" name="object 3"/>
          <p:cNvSpPr/>
          <p:nvPr/>
        </p:nvSpPr>
        <p:spPr>
          <a:xfrm>
            <a:off x="742187" y="909827"/>
            <a:ext cx="2234565" cy="3420110"/>
          </a:xfrm>
          <a:custGeom>
            <a:avLst/>
            <a:gdLst/>
            <a:ahLst/>
            <a:cxnLst/>
            <a:rect l="l" t="t" r="r" b="b"/>
            <a:pathLst>
              <a:path w="2234565" h="3420110">
                <a:moveTo>
                  <a:pt x="0" y="3419855"/>
                </a:moveTo>
                <a:lnTo>
                  <a:pt x="2234184" y="3419855"/>
                </a:lnTo>
                <a:lnTo>
                  <a:pt x="2234184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571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180" y="1025652"/>
            <a:ext cx="4373880" cy="266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9180" y="3835908"/>
            <a:ext cx="5036820" cy="646430"/>
          </a:xfrm>
          <a:custGeom>
            <a:avLst/>
            <a:gdLst/>
            <a:ahLst/>
            <a:cxnLst/>
            <a:rect l="l" t="t" r="r" b="b"/>
            <a:pathLst>
              <a:path w="5036820" h="646429">
                <a:moveTo>
                  <a:pt x="0" y="646176"/>
                </a:moveTo>
                <a:lnTo>
                  <a:pt x="5036820" y="646176"/>
                </a:lnTo>
                <a:lnTo>
                  <a:pt x="503682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7615" y="3854577"/>
            <a:ext cx="4668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Всероссийский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конкурс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творческих работ</a:t>
            </a:r>
            <a:r>
              <a:rPr sz="1800" spc="3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«Моя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семья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в </a:t>
            </a:r>
            <a:r>
              <a:rPr sz="1800" spc="-20" dirty="0">
                <a:solidFill>
                  <a:srgbClr val="004BA7"/>
                </a:solidFill>
                <a:latin typeface="Calibri"/>
                <a:cs typeface="Calibri"/>
              </a:rPr>
              <a:t>годы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Великой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Отечественной</a:t>
            </a:r>
            <a:r>
              <a:rPr sz="1800" spc="18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войны»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6870" y="4723409"/>
            <a:ext cx="187019" cy="186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3360" y="4933585"/>
            <a:ext cx="374650" cy="187325"/>
          </a:xfrm>
          <a:custGeom>
            <a:avLst/>
            <a:gdLst/>
            <a:ahLst/>
            <a:cxnLst/>
            <a:rect l="l" t="t" r="r" b="b"/>
            <a:pathLst>
              <a:path w="374650" h="187325">
                <a:moveTo>
                  <a:pt x="187019" y="0"/>
                </a:moveTo>
                <a:lnTo>
                  <a:pt x="148446" y="3211"/>
                </a:lnTo>
                <a:lnTo>
                  <a:pt x="109874" y="11676"/>
                </a:lnTo>
                <a:lnTo>
                  <a:pt x="61658" y="30358"/>
                </a:lnTo>
                <a:lnTo>
                  <a:pt x="18701" y="56046"/>
                </a:lnTo>
                <a:lnTo>
                  <a:pt x="0" y="93411"/>
                </a:lnTo>
                <a:lnTo>
                  <a:pt x="0" y="186823"/>
                </a:lnTo>
                <a:lnTo>
                  <a:pt x="374039" y="186823"/>
                </a:lnTo>
                <a:lnTo>
                  <a:pt x="374039" y="93411"/>
                </a:lnTo>
                <a:lnTo>
                  <a:pt x="355337" y="56046"/>
                </a:lnTo>
                <a:lnTo>
                  <a:pt x="312381" y="29483"/>
                </a:lnTo>
                <a:lnTo>
                  <a:pt x="264165" y="11676"/>
                </a:lnTo>
                <a:lnTo>
                  <a:pt x="207621" y="839"/>
                </a:lnTo>
                <a:lnTo>
                  <a:pt x="18701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4347" y="4547361"/>
            <a:ext cx="3963035" cy="1344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Юлия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Мальфанова,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член Палаты</a:t>
            </a:r>
            <a:r>
              <a:rPr sz="16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молодых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законодателей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при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Совете Федерации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ФС</a:t>
            </a:r>
            <a:r>
              <a:rPr sz="1600" spc="1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от </a:t>
            </a:r>
            <a:r>
              <a:rPr sz="1600" spc="-15" dirty="0">
                <a:solidFill>
                  <a:srgbClr val="898989"/>
                </a:solidFill>
                <a:latin typeface="Calibri"/>
                <a:cs typeface="Calibri"/>
              </a:rPr>
              <a:t>Орловской</a:t>
            </a:r>
            <a:r>
              <a:rPr sz="1600" spc="4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области</a:t>
            </a:r>
            <a:endParaRPr sz="1600">
              <a:latin typeface="Calibri"/>
              <a:cs typeface="Calibri"/>
            </a:endParaRPr>
          </a:p>
          <a:p>
            <a:pPr marL="39370" marR="1546860">
              <a:lnSpc>
                <a:spcPct val="100000"/>
              </a:lnSpc>
              <a:spcBef>
                <a:spcPts val="785"/>
              </a:spcBef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1714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работ из 85 субъектов 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Российской</a:t>
            </a:r>
            <a:r>
              <a:rPr sz="1600" spc="4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7462" y="6067925"/>
            <a:ext cx="213207" cy="397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9409" y="6067925"/>
            <a:ext cx="212540" cy="397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789" y="6472735"/>
            <a:ext cx="371475" cy="125730"/>
          </a:xfrm>
          <a:custGeom>
            <a:avLst/>
            <a:gdLst/>
            <a:ahLst/>
            <a:cxnLst/>
            <a:rect l="l" t="t" r="r" b="b"/>
            <a:pathLst>
              <a:path w="371475" h="125729">
                <a:moveTo>
                  <a:pt x="180206" y="53988"/>
                </a:moveTo>
                <a:lnTo>
                  <a:pt x="131120" y="53988"/>
                </a:lnTo>
                <a:lnTo>
                  <a:pt x="123387" y="64064"/>
                </a:lnTo>
                <a:lnTo>
                  <a:pt x="114646" y="73132"/>
                </a:lnTo>
                <a:lnTo>
                  <a:pt x="103887" y="81192"/>
                </a:lnTo>
                <a:lnTo>
                  <a:pt x="90103" y="88245"/>
                </a:lnTo>
                <a:lnTo>
                  <a:pt x="105568" y="125189"/>
                </a:lnTo>
                <a:lnTo>
                  <a:pt x="146838" y="97733"/>
                </a:lnTo>
                <a:lnTo>
                  <a:pt x="171465" y="66750"/>
                </a:lnTo>
                <a:lnTo>
                  <a:pt x="176172" y="60033"/>
                </a:lnTo>
                <a:lnTo>
                  <a:pt x="180206" y="53988"/>
                </a:lnTo>
                <a:close/>
              </a:path>
              <a:path w="371475" h="125729">
                <a:moveTo>
                  <a:pt x="357821" y="47943"/>
                </a:moveTo>
                <a:lnTo>
                  <a:pt x="185586" y="47943"/>
                </a:lnTo>
                <a:lnTo>
                  <a:pt x="194999" y="60033"/>
                </a:lnTo>
                <a:lnTo>
                  <a:pt x="210475" y="82210"/>
                </a:lnTo>
                <a:lnTo>
                  <a:pt x="223829" y="97733"/>
                </a:lnTo>
                <a:lnTo>
                  <a:pt x="241595" y="112374"/>
                </a:lnTo>
                <a:lnTo>
                  <a:pt x="265603" y="125189"/>
                </a:lnTo>
                <a:lnTo>
                  <a:pt x="281068" y="88245"/>
                </a:lnTo>
                <a:lnTo>
                  <a:pt x="267284" y="81192"/>
                </a:lnTo>
                <a:lnTo>
                  <a:pt x="256525" y="73132"/>
                </a:lnTo>
                <a:lnTo>
                  <a:pt x="247784" y="64064"/>
                </a:lnTo>
                <a:lnTo>
                  <a:pt x="240051" y="53988"/>
                </a:lnTo>
                <a:lnTo>
                  <a:pt x="365032" y="53988"/>
                </a:lnTo>
                <a:lnTo>
                  <a:pt x="364426" y="53411"/>
                </a:lnTo>
                <a:lnTo>
                  <a:pt x="357821" y="47943"/>
                </a:lnTo>
                <a:close/>
              </a:path>
              <a:path w="371475" h="125729">
                <a:moveTo>
                  <a:pt x="145493" y="0"/>
                </a:moveTo>
                <a:lnTo>
                  <a:pt x="89430" y="4953"/>
                </a:lnTo>
                <a:lnTo>
                  <a:pt x="52763" y="19510"/>
                </a:lnTo>
                <a:lnTo>
                  <a:pt x="6408" y="53411"/>
                </a:lnTo>
                <a:lnTo>
                  <a:pt x="0" y="60033"/>
                </a:lnTo>
                <a:lnTo>
                  <a:pt x="8930" y="62542"/>
                </a:lnTo>
                <a:lnTo>
                  <a:pt x="32612" y="67002"/>
                </a:lnTo>
                <a:lnTo>
                  <a:pt x="66379" y="68818"/>
                </a:lnTo>
                <a:lnTo>
                  <a:pt x="105568" y="63392"/>
                </a:lnTo>
                <a:lnTo>
                  <a:pt x="112114" y="61356"/>
                </a:lnTo>
                <a:lnTo>
                  <a:pt x="118596" y="59194"/>
                </a:lnTo>
                <a:lnTo>
                  <a:pt x="124953" y="56780"/>
                </a:lnTo>
                <a:lnTo>
                  <a:pt x="131120" y="53988"/>
                </a:lnTo>
                <a:lnTo>
                  <a:pt x="180206" y="53988"/>
                </a:lnTo>
                <a:lnTo>
                  <a:pt x="185586" y="47943"/>
                </a:lnTo>
                <a:lnTo>
                  <a:pt x="357821" y="47943"/>
                </a:lnTo>
                <a:lnTo>
                  <a:pt x="345956" y="38119"/>
                </a:lnTo>
                <a:lnTo>
                  <a:pt x="317273" y="20077"/>
                </a:lnTo>
                <a:lnTo>
                  <a:pt x="280396" y="5625"/>
                </a:lnTo>
                <a:lnTo>
                  <a:pt x="184913" y="5625"/>
                </a:lnTo>
                <a:lnTo>
                  <a:pt x="168197" y="2403"/>
                </a:lnTo>
                <a:lnTo>
                  <a:pt x="145493" y="0"/>
                </a:lnTo>
                <a:close/>
              </a:path>
              <a:path w="371475" h="125729">
                <a:moveTo>
                  <a:pt x="365032" y="53988"/>
                </a:moveTo>
                <a:lnTo>
                  <a:pt x="240051" y="53988"/>
                </a:lnTo>
                <a:lnTo>
                  <a:pt x="246124" y="56496"/>
                </a:lnTo>
                <a:lnTo>
                  <a:pt x="252323" y="58942"/>
                </a:lnTo>
                <a:lnTo>
                  <a:pt x="258774" y="61261"/>
                </a:lnTo>
                <a:lnTo>
                  <a:pt x="265603" y="63392"/>
                </a:lnTo>
                <a:lnTo>
                  <a:pt x="304792" y="68818"/>
                </a:lnTo>
                <a:lnTo>
                  <a:pt x="338560" y="67002"/>
                </a:lnTo>
                <a:lnTo>
                  <a:pt x="362241" y="62542"/>
                </a:lnTo>
                <a:lnTo>
                  <a:pt x="371172" y="60033"/>
                </a:lnTo>
                <a:lnTo>
                  <a:pt x="365032" y="53988"/>
                </a:lnTo>
                <a:close/>
              </a:path>
              <a:path w="371475" h="125729">
                <a:moveTo>
                  <a:pt x="224333" y="83"/>
                </a:moveTo>
                <a:lnTo>
                  <a:pt x="201629" y="2413"/>
                </a:lnTo>
                <a:lnTo>
                  <a:pt x="184913" y="5625"/>
                </a:lnTo>
                <a:lnTo>
                  <a:pt x="280396" y="5625"/>
                </a:lnTo>
                <a:lnTo>
                  <a:pt x="251198" y="524"/>
                </a:lnTo>
                <a:lnTo>
                  <a:pt x="224333" y="8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525" y="6162852"/>
            <a:ext cx="1412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  <a:r>
              <a:rPr sz="1600" spc="-3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победителей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7331" y="909827"/>
            <a:ext cx="2234565" cy="3420110"/>
          </a:xfrm>
          <a:custGeom>
            <a:avLst/>
            <a:gdLst/>
            <a:ahLst/>
            <a:cxnLst/>
            <a:rect l="l" t="t" r="r" b="b"/>
            <a:pathLst>
              <a:path w="2234565" h="3420110">
                <a:moveTo>
                  <a:pt x="0" y="3419855"/>
                </a:moveTo>
                <a:lnTo>
                  <a:pt x="2234183" y="3419855"/>
                </a:lnTo>
                <a:lnTo>
                  <a:pt x="2234183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571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2611" y="1075944"/>
            <a:ext cx="4578096" cy="2618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2611" y="3835908"/>
            <a:ext cx="4605655" cy="646430"/>
          </a:xfrm>
          <a:custGeom>
            <a:avLst/>
            <a:gdLst/>
            <a:ahLst/>
            <a:cxnLst/>
            <a:rect l="l" t="t" r="r" b="b"/>
            <a:pathLst>
              <a:path w="4605655" h="646429">
                <a:moveTo>
                  <a:pt x="0" y="646176"/>
                </a:moveTo>
                <a:lnTo>
                  <a:pt x="4605528" y="646176"/>
                </a:lnTo>
                <a:lnTo>
                  <a:pt x="460552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62241" y="3854577"/>
            <a:ext cx="241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Документальный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 фильм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62241" y="4128592"/>
            <a:ext cx="1782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«Память</a:t>
            </a:r>
            <a:r>
              <a:rPr sz="1800" spc="-3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говорит»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76639" y="4725487"/>
            <a:ext cx="191544" cy="191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0866" y="4940748"/>
            <a:ext cx="383540" cy="191770"/>
          </a:xfrm>
          <a:custGeom>
            <a:avLst/>
            <a:gdLst/>
            <a:ahLst/>
            <a:cxnLst/>
            <a:rect l="l" t="t" r="r" b="b"/>
            <a:pathLst>
              <a:path w="383540" h="191770">
                <a:moveTo>
                  <a:pt x="191544" y="0"/>
                </a:moveTo>
                <a:lnTo>
                  <a:pt x="152038" y="3288"/>
                </a:lnTo>
                <a:lnTo>
                  <a:pt x="112532" y="11958"/>
                </a:lnTo>
                <a:lnTo>
                  <a:pt x="63149" y="31093"/>
                </a:lnTo>
                <a:lnTo>
                  <a:pt x="19154" y="57402"/>
                </a:lnTo>
                <a:lnTo>
                  <a:pt x="0" y="95671"/>
                </a:lnTo>
                <a:lnTo>
                  <a:pt x="0" y="191343"/>
                </a:lnTo>
                <a:lnTo>
                  <a:pt x="383088" y="191343"/>
                </a:lnTo>
                <a:lnTo>
                  <a:pt x="383088" y="95671"/>
                </a:lnTo>
                <a:lnTo>
                  <a:pt x="363934" y="57402"/>
                </a:lnTo>
                <a:lnTo>
                  <a:pt x="319938" y="30196"/>
                </a:lnTo>
                <a:lnTo>
                  <a:pt x="270556" y="11958"/>
                </a:lnTo>
                <a:lnTo>
                  <a:pt x="232846" y="3288"/>
                </a:lnTo>
                <a:lnTo>
                  <a:pt x="19154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31430" y="4547361"/>
            <a:ext cx="3963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Юлия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Мальфанова,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член Палаты</a:t>
            </a:r>
            <a:r>
              <a:rPr sz="16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молодых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законодателей при Совете Федерации ФС</a:t>
            </a:r>
            <a:r>
              <a:rPr sz="160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от </a:t>
            </a:r>
            <a:r>
              <a:rPr sz="1600" spc="-15" dirty="0">
                <a:solidFill>
                  <a:srgbClr val="898989"/>
                </a:solidFill>
                <a:latin typeface="Calibri"/>
                <a:cs typeface="Calibri"/>
              </a:rPr>
              <a:t>Орловской</a:t>
            </a:r>
            <a:r>
              <a:rPr sz="1600" spc="8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области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90484" y="5435600"/>
            <a:ext cx="26873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Съёмки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прошли в 15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регионах  </a:t>
            </a:r>
            <a:r>
              <a:rPr sz="1600" spc="-15" dirty="0">
                <a:solidFill>
                  <a:srgbClr val="898989"/>
                </a:solidFill>
                <a:latin typeface="Calibri"/>
                <a:cs typeface="Calibri"/>
              </a:rPr>
              <a:t>Российской</a:t>
            </a:r>
            <a:r>
              <a:rPr sz="1600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49349" y="551212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9349" y="556687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949" y="553949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6749" y="553949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1146" y="548475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41146" y="553949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13746" y="551212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8545" y="551212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268" y="0"/>
                </a:moveTo>
                <a:lnTo>
                  <a:pt x="6136" y="0"/>
                </a:lnTo>
                <a:lnTo>
                  <a:pt x="0" y="6124"/>
                </a:lnTo>
                <a:lnTo>
                  <a:pt x="0" y="21240"/>
                </a:lnTo>
                <a:lnTo>
                  <a:pt x="6136" y="27370"/>
                </a:lnTo>
                <a:lnTo>
                  <a:pt x="21268" y="27370"/>
                </a:lnTo>
                <a:lnTo>
                  <a:pt x="27399" y="21240"/>
                </a:lnTo>
                <a:lnTo>
                  <a:pt x="27399" y="6124"/>
                </a:lnTo>
                <a:lnTo>
                  <a:pt x="21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57594" y="5614768"/>
            <a:ext cx="137003" cy="232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6601" y="5423174"/>
            <a:ext cx="411480" cy="424815"/>
          </a:xfrm>
          <a:custGeom>
            <a:avLst/>
            <a:gdLst/>
            <a:ahLst/>
            <a:cxnLst/>
            <a:rect l="l" t="t" r="r" b="b"/>
            <a:pathLst>
              <a:path w="411479" h="424814">
                <a:moveTo>
                  <a:pt x="383593" y="273707"/>
                </a:moveTo>
                <a:lnTo>
                  <a:pt x="54799" y="273707"/>
                </a:lnTo>
                <a:lnTo>
                  <a:pt x="54799" y="396875"/>
                </a:lnTo>
                <a:lnTo>
                  <a:pt x="56961" y="407503"/>
                </a:lnTo>
                <a:lnTo>
                  <a:pt x="62847" y="416206"/>
                </a:lnTo>
                <a:lnTo>
                  <a:pt x="71559" y="422086"/>
                </a:lnTo>
                <a:lnTo>
                  <a:pt x="82198" y="424246"/>
                </a:lnTo>
                <a:lnTo>
                  <a:pt x="356193" y="424246"/>
                </a:lnTo>
                <a:lnTo>
                  <a:pt x="366832" y="422086"/>
                </a:lnTo>
                <a:lnTo>
                  <a:pt x="375544" y="416206"/>
                </a:lnTo>
                <a:lnTo>
                  <a:pt x="381431" y="407503"/>
                </a:lnTo>
                <a:lnTo>
                  <a:pt x="383593" y="396875"/>
                </a:lnTo>
                <a:lnTo>
                  <a:pt x="383593" y="383190"/>
                </a:lnTo>
                <a:lnTo>
                  <a:pt x="321259" y="383190"/>
                </a:lnTo>
                <a:lnTo>
                  <a:pt x="315094" y="377031"/>
                </a:lnTo>
                <a:lnTo>
                  <a:pt x="315094" y="361977"/>
                </a:lnTo>
                <a:lnTo>
                  <a:pt x="321259" y="355819"/>
                </a:lnTo>
                <a:lnTo>
                  <a:pt x="383593" y="355819"/>
                </a:lnTo>
                <a:lnTo>
                  <a:pt x="383593" y="273707"/>
                </a:lnTo>
                <a:close/>
              </a:path>
              <a:path w="411479" h="424814">
                <a:moveTo>
                  <a:pt x="383593" y="355819"/>
                </a:moveTo>
                <a:lnTo>
                  <a:pt x="336329" y="355819"/>
                </a:lnTo>
                <a:lnTo>
                  <a:pt x="342494" y="361977"/>
                </a:lnTo>
                <a:lnTo>
                  <a:pt x="342494" y="377031"/>
                </a:lnTo>
                <a:lnTo>
                  <a:pt x="336329" y="383190"/>
                </a:lnTo>
                <a:lnTo>
                  <a:pt x="383593" y="383190"/>
                </a:lnTo>
                <a:lnTo>
                  <a:pt x="383593" y="355819"/>
                </a:lnTo>
                <a:close/>
              </a:path>
              <a:path w="411479" h="424814">
                <a:moveTo>
                  <a:pt x="27399" y="218965"/>
                </a:moveTo>
                <a:lnTo>
                  <a:pt x="0" y="218965"/>
                </a:lnTo>
                <a:lnTo>
                  <a:pt x="0" y="287392"/>
                </a:lnTo>
                <a:lnTo>
                  <a:pt x="27399" y="287392"/>
                </a:lnTo>
                <a:lnTo>
                  <a:pt x="41099" y="273707"/>
                </a:lnTo>
                <a:lnTo>
                  <a:pt x="383593" y="273707"/>
                </a:lnTo>
                <a:lnTo>
                  <a:pt x="383593" y="232651"/>
                </a:lnTo>
                <a:lnTo>
                  <a:pt x="41099" y="232651"/>
                </a:lnTo>
                <a:lnTo>
                  <a:pt x="27399" y="218965"/>
                </a:lnTo>
                <a:close/>
              </a:path>
              <a:path w="411479" h="424814">
                <a:moveTo>
                  <a:pt x="116447" y="27370"/>
                </a:moveTo>
                <a:lnTo>
                  <a:pt x="76408" y="35421"/>
                </a:lnTo>
                <a:lnTo>
                  <a:pt x="43753" y="57392"/>
                </a:lnTo>
                <a:lnTo>
                  <a:pt x="21759" y="90013"/>
                </a:lnTo>
                <a:lnTo>
                  <a:pt x="13699" y="130010"/>
                </a:lnTo>
                <a:lnTo>
                  <a:pt x="16653" y="154291"/>
                </a:lnTo>
                <a:lnTo>
                  <a:pt x="25002" y="176455"/>
                </a:lnTo>
                <a:lnTo>
                  <a:pt x="37974" y="195925"/>
                </a:lnTo>
                <a:lnTo>
                  <a:pt x="54799" y="212123"/>
                </a:lnTo>
                <a:lnTo>
                  <a:pt x="54799" y="232651"/>
                </a:lnTo>
                <a:lnTo>
                  <a:pt x="383593" y="232651"/>
                </a:lnTo>
                <a:lnTo>
                  <a:pt x="383593" y="218965"/>
                </a:lnTo>
                <a:lnTo>
                  <a:pt x="381666" y="208819"/>
                </a:lnTo>
                <a:lnTo>
                  <a:pt x="376400" y="200405"/>
                </a:lnTo>
                <a:lnTo>
                  <a:pt x="368566" y="194428"/>
                </a:lnTo>
                <a:lnTo>
                  <a:pt x="358933" y="191595"/>
                </a:lnTo>
                <a:lnTo>
                  <a:pt x="116447" y="191595"/>
                </a:lnTo>
                <a:lnTo>
                  <a:pt x="92366" y="186783"/>
                </a:lnTo>
                <a:lnTo>
                  <a:pt x="72779" y="173633"/>
                </a:lnTo>
                <a:lnTo>
                  <a:pt x="59615" y="154067"/>
                </a:lnTo>
                <a:lnTo>
                  <a:pt x="54799" y="130010"/>
                </a:lnTo>
                <a:lnTo>
                  <a:pt x="59615" y="105954"/>
                </a:lnTo>
                <a:lnTo>
                  <a:pt x="72779" y="86388"/>
                </a:lnTo>
                <a:lnTo>
                  <a:pt x="92366" y="73238"/>
                </a:lnTo>
                <a:lnTo>
                  <a:pt x="116447" y="68426"/>
                </a:lnTo>
                <a:lnTo>
                  <a:pt x="197421" y="68426"/>
                </a:lnTo>
                <a:lnTo>
                  <a:pt x="191678" y="60279"/>
                </a:lnTo>
                <a:lnTo>
                  <a:pt x="170476" y="42766"/>
                </a:lnTo>
                <a:lnTo>
                  <a:pt x="145035" y="31412"/>
                </a:lnTo>
                <a:lnTo>
                  <a:pt x="116447" y="27370"/>
                </a:lnTo>
                <a:close/>
              </a:path>
              <a:path w="411479" h="424814">
                <a:moveTo>
                  <a:pt x="197421" y="68426"/>
                </a:moveTo>
                <a:lnTo>
                  <a:pt x="116447" y="68426"/>
                </a:lnTo>
                <a:lnTo>
                  <a:pt x="140529" y="73238"/>
                </a:lnTo>
                <a:lnTo>
                  <a:pt x="160115" y="86388"/>
                </a:lnTo>
                <a:lnTo>
                  <a:pt x="173280" y="105954"/>
                </a:lnTo>
                <a:lnTo>
                  <a:pt x="178096" y="130010"/>
                </a:lnTo>
                <a:lnTo>
                  <a:pt x="173280" y="154067"/>
                </a:lnTo>
                <a:lnTo>
                  <a:pt x="160115" y="173633"/>
                </a:lnTo>
                <a:lnTo>
                  <a:pt x="140529" y="186783"/>
                </a:lnTo>
                <a:lnTo>
                  <a:pt x="116447" y="191595"/>
                </a:lnTo>
                <a:lnTo>
                  <a:pt x="198646" y="191595"/>
                </a:lnTo>
                <a:lnTo>
                  <a:pt x="204907" y="182090"/>
                </a:lnTo>
                <a:lnTo>
                  <a:pt x="210205" y="172007"/>
                </a:lnTo>
                <a:lnTo>
                  <a:pt x="214347" y="161284"/>
                </a:lnTo>
                <a:lnTo>
                  <a:pt x="217141" y="149854"/>
                </a:lnTo>
                <a:lnTo>
                  <a:pt x="269927" y="149854"/>
                </a:lnTo>
                <a:lnTo>
                  <a:pt x="264576" y="146262"/>
                </a:lnTo>
                <a:lnTo>
                  <a:pt x="251412" y="126696"/>
                </a:lnTo>
                <a:lnTo>
                  <a:pt x="246595" y="102640"/>
                </a:lnTo>
                <a:lnTo>
                  <a:pt x="250568" y="82796"/>
                </a:lnTo>
                <a:lnTo>
                  <a:pt x="207551" y="82796"/>
                </a:lnTo>
                <a:lnTo>
                  <a:pt x="197421" y="68426"/>
                </a:lnTo>
                <a:close/>
              </a:path>
              <a:path w="411479" h="424814">
                <a:moveTo>
                  <a:pt x="269927" y="149854"/>
                </a:moveTo>
                <a:lnTo>
                  <a:pt x="217141" y="149854"/>
                </a:lnTo>
                <a:lnTo>
                  <a:pt x="224793" y="162150"/>
                </a:lnTo>
                <a:lnTo>
                  <a:pt x="234180" y="173290"/>
                </a:lnTo>
                <a:lnTo>
                  <a:pt x="244979" y="183148"/>
                </a:lnTo>
                <a:lnTo>
                  <a:pt x="256870" y="191595"/>
                </a:lnTo>
                <a:lnTo>
                  <a:pt x="358933" y="191595"/>
                </a:lnTo>
                <a:lnTo>
                  <a:pt x="380072" y="175578"/>
                </a:lnTo>
                <a:lnTo>
                  <a:pt x="389068" y="164224"/>
                </a:lnTo>
                <a:lnTo>
                  <a:pt x="308244" y="164224"/>
                </a:lnTo>
                <a:lnTo>
                  <a:pt x="284162" y="159413"/>
                </a:lnTo>
                <a:lnTo>
                  <a:pt x="269927" y="149854"/>
                </a:lnTo>
                <a:close/>
              </a:path>
              <a:path w="411479" h="424814">
                <a:moveTo>
                  <a:pt x="388378" y="41056"/>
                </a:moveTo>
                <a:lnTo>
                  <a:pt x="308244" y="41056"/>
                </a:lnTo>
                <a:lnTo>
                  <a:pt x="332326" y="45867"/>
                </a:lnTo>
                <a:lnTo>
                  <a:pt x="351912" y="59018"/>
                </a:lnTo>
                <a:lnTo>
                  <a:pt x="365077" y="78583"/>
                </a:lnTo>
                <a:lnTo>
                  <a:pt x="369893" y="102640"/>
                </a:lnTo>
                <a:lnTo>
                  <a:pt x="365077" y="126696"/>
                </a:lnTo>
                <a:lnTo>
                  <a:pt x="351912" y="146262"/>
                </a:lnTo>
                <a:lnTo>
                  <a:pt x="332326" y="159413"/>
                </a:lnTo>
                <a:lnTo>
                  <a:pt x="308244" y="164224"/>
                </a:lnTo>
                <a:lnTo>
                  <a:pt x="389068" y="164224"/>
                </a:lnTo>
                <a:lnTo>
                  <a:pt x="396522" y="154815"/>
                </a:lnTo>
                <a:lnTo>
                  <a:pt x="407193" y="130203"/>
                </a:lnTo>
                <a:lnTo>
                  <a:pt x="410992" y="102640"/>
                </a:lnTo>
                <a:lnTo>
                  <a:pt x="402933" y="62642"/>
                </a:lnTo>
                <a:lnTo>
                  <a:pt x="388378" y="41056"/>
                </a:lnTo>
                <a:close/>
              </a:path>
              <a:path w="411479" h="424814">
                <a:moveTo>
                  <a:pt x="308244" y="0"/>
                </a:moveTo>
                <a:lnTo>
                  <a:pt x="272764" y="6297"/>
                </a:lnTo>
                <a:lnTo>
                  <a:pt x="242742" y="23692"/>
                </a:lnTo>
                <a:lnTo>
                  <a:pt x="220298" y="49940"/>
                </a:lnTo>
                <a:lnTo>
                  <a:pt x="207551" y="82796"/>
                </a:lnTo>
                <a:lnTo>
                  <a:pt x="250568" y="82796"/>
                </a:lnTo>
                <a:lnTo>
                  <a:pt x="251412" y="78583"/>
                </a:lnTo>
                <a:lnTo>
                  <a:pt x="264576" y="59018"/>
                </a:lnTo>
                <a:lnTo>
                  <a:pt x="284162" y="45867"/>
                </a:lnTo>
                <a:lnTo>
                  <a:pt x="308244" y="41056"/>
                </a:lnTo>
                <a:lnTo>
                  <a:pt x="388378" y="41056"/>
                </a:lnTo>
                <a:lnTo>
                  <a:pt x="380938" y="30022"/>
                </a:lnTo>
                <a:lnTo>
                  <a:pt x="348284" y="8050"/>
                </a:lnTo>
                <a:lnTo>
                  <a:pt x="30824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0241" y="6039248"/>
            <a:ext cx="102811" cy="102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27430" y="6258045"/>
            <a:ext cx="308610" cy="354330"/>
          </a:xfrm>
          <a:custGeom>
            <a:avLst/>
            <a:gdLst/>
            <a:ahLst/>
            <a:cxnLst/>
            <a:rect l="l" t="t" r="r" b="b"/>
            <a:pathLst>
              <a:path w="308609" h="354329">
                <a:moveTo>
                  <a:pt x="257027" y="328162"/>
                </a:moveTo>
                <a:lnTo>
                  <a:pt x="51405" y="328162"/>
                </a:lnTo>
                <a:lnTo>
                  <a:pt x="51405" y="353901"/>
                </a:lnTo>
                <a:lnTo>
                  <a:pt x="257027" y="353901"/>
                </a:lnTo>
                <a:lnTo>
                  <a:pt x="257027" y="328162"/>
                </a:lnTo>
                <a:close/>
              </a:path>
              <a:path w="308609" h="354329">
                <a:moveTo>
                  <a:pt x="244176" y="77214"/>
                </a:moveTo>
                <a:lnTo>
                  <a:pt x="64256" y="77214"/>
                </a:lnTo>
                <a:lnTo>
                  <a:pt x="89959" y="328162"/>
                </a:lnTo>
                <a:lnTo>
                  <a:pt x="218473" y="328162"/>
                </a:lnTo>
                <a:lnTo>
                  <a:pt x="244176" y="77214"/>
                </a:lnTo>
                <a:close/>
              </a:path>
              <a:path w="308609" h="354329">
                <a:moveTo>
                  <a:pt x="308433" y="0"/>
                </a:moveTo>
                <a:lnTo>
                  <a:pt x="0" y="0"/>
                </a:lnTo>
                <a:lnTo>
                  <a:pt x="25702" y="77214"/>
                </a:lnTo>
                <a:lnTo>
                  <a:pt x="282730" y="77214"/>
                </a:lnTo>
                <a:lnTo>
                  <a:pt x="30843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71125" y="6155092"/>
            <a:ext cx="221686" cy="77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53655" y="6165291"/>
            <a:ext cx="33013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Премьера состоялась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в мае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2020</a:t>
            </a:r>
            <a:r>
              <a:rPr sz="1600" spc="14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898989"/>
                </a:solidFill>
                <a:latin typeface="Calibri"/>
                <a:cs typeface="Calibri"/>
              </a:rPr>
              <a:t>года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3527" y="5423979"/>
            <a:ext cx="0" cy="464820"/>
          </a:xfrm>
          <a:custGeom>
            <a:avLst/>
            <a:gdLst/>
            <a:ahLst/>
            <a:cxnLst/>
            <a:rect l="l" t="t" r="r" b="b"/>
            <a:pathLst>
              <a:path h="464820">
                <a:moveTo>
                  <a:pt x="0" y="0"/>
                </a:moveTo>
                <a:lnTo>
                  <a:pt x="0" y="464635"/>
                </a:lnTo>
              </a:path>
            </a:pathLst>
          </a:custGeom>
          <a:ln w="3487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4218" y="5422794"/>
            <a:ext cx="267970" cy="466090"/>
          </a:xfrm>
          <a:custGeom>
            <a:avLst/>
            <a:gdLst/>
            <a:ahLst/>
            <a:cxnLst/>
            <a:rect l="l" t="t" r="r" b="b"/>
            <a:pathLst>
              <a:path w="267969" h="466089">
                <a:moveTo>
                  <a:pt x="244145" y="0"/>
                </a:moveTo>
                <a:lnTo>
                  <a:pt x="0" y="1164"/>
                </a:lnTo>
                <a:lnTo>
                  <a:pt x="0" y="465819"/>
                </a:lnTo>
                <a:lnTo>
                  <a:pt x="244145" y="465819"/>
                </a:lnTo>
                <a:lnTo>
                  <a:pt x="253173" y="463981"/>
                </a:lnTo>
                <a:lnTo>
                  <a:pt x="260566" y="458977"/>
                </a:lnTo>
                <a:lnTo>
                  <a:pt x="265562" y="451572"/>
                </a:lnTo>
                <a:lnTo>
                  <a:pt x="267396" y="442529"/>
                </a:lnTo>
                <a:lnTo>
                  <a:pt x="267396" y="232919"/>
                </a:lnTo>
                <a:lnTo>
                  <a:pt x="90101" y="232919"/>
                </a:lnTo>
                <a:lnTo>
                  <a:pt x="90101" y="209629"/>
                </a:lnTo>
                <a:lnTo>
                  <a:pt x="267396" y="209629"/>
                </a:lnTo>
                <a:lnTo>
                  <a:pt x="267396" y="174694"/>
                </a:lnTo>
                <a:lnTo>
                  <a:pt x="52316" y="174694"/>
                </a:lnTo>
                <a:lnTo>
                  <a:pt x="52316" y="139759"/>
                </a:lnTo>
                <a:lnTo>
                  <a:pt x="267396" y="139759"/>
                </a:lnTo>
                <a:lnTo>
                  <a:pt x="267396" y="23289"/>
                </a:lnTo>
                <a:lnTo>
                  <a:pt x="265562" y="14246"/>
                </a:lnTo>
                <a:lnTo>
                  <a:pt x="260566" y="6841"/>
                </a:lnTo>
                <a:lnTo>
                  <a:pt x="253173" y="1837"/>
                </a:lnTo>
                <a:lnTo>
                  <a:pt x="244145" y="0"/>
                </a:lnTo>
                <a:close/>
              </a:path>
              <a:path w="267969" h="466089">
                <a:moveTo>
                  <a:pt x="267396" y="209629"/>
                </a:moveTo>
                <a:lnTo>
                  <a:pt x="180202" y="209629"/>
                </a:lnTo>
                <a:lnTo>
                  <a:pt x="180202" y="232919"/>
                </a:lnTo>
                <a:lnTo>
                  <a:pt x="267396" y="232919"/>
                </a:lnTo>
                <a:lnTo>
                  <a:pt x="267396" y="209629"/>
                </a:lnTo>
                <a:close/>
              </a:path>
              <a:path w="267969" h="466089">
                <a:moveTo>
                  <a:pt x="267396" y="139759"/>
                </a:moveTo>
                <a:lnTo>
                  <a:pt x="215080" y="139759"/>
                </a:lnTo>
                <a:lnTo>
                  <a:pt x="215080" y="174694"/>
                </a:lnTo>
                <a:lnTo>
                  <a:pt x="267396" y="174694"/>
                </a:lnTo>
                <a:lnTo>
                  <a:pt x="267396" y="13975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4544" y="1281683"/>
            <a:ext cx="6408420" cy="2249805"/>
          </a:xfrm>
          <a:custGeom>
            <a:avLst/>
            <a:gdLst/>
            <a:ahLst/>
            <a:cxnLst/>
            <a:rect l="l" t="t" r="r" b="b"/>
            <a:pathLst>
              <a:path w="6408420" h="2249804">
                <a:moveTo>
                  <a:pt x="0" y="2249424"/>
                </a:moveTo>
                <a:lnTo>
                  <a:pt x="6408420" y="2249424"/>
                </a:lnTo>
                <a:lnTo>
                  <a:pt x="6408420" y="0"/>
                </a:lnTo>
                <a:lnTo>
                  <a:pt x="0" y="0"/>
                </a:lnTo>
                <a:lnTo>
                  <a:pt x="0" y="2249424"/>
                </a:lnTo>
                <a:close/>
              </a:path>
            </a:pathLst>
          </a:custGeom>
          <a:ln w="57149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0227"/>
            <a:ext cx="489584" cy="399415"/>
          </a:xfrm>
          <a:custGeom>
            <a:avLst/>
            <a:gdLst/>
            <a:ahLst/>
            <a:cxnLst/>
            <a:rect l="l" t="t" r="r" b="b"/>
            <a:pathLst>
              <a:path w="489584" h="399415">
                <a:moveTo>
                  <a:pt x="0" y="399288"/>
                </a:moveTo>
                <a:lnTo>
                  <a:pt x="489203" y="399288"/>
                </a:lnTo>
                <a:lnTo>
                  <a:pt x="4892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065" y="363728"/>
            <a:ext cx="154749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</a:rPr>
              <a:t>14</a:t>
            </a:r>
            <a:r>
              <a:rPr sz="3600" baseline="1157" dirty="0">
                <a:solidFill>
                  <a:srgbClr val="FFFFFF"/>
                </a:solidFill>
              </a:rPr>
              <a:t>	</a:t>
            </a:r>
            <a:r>
              <a:rPr sz="1800" dirty="0"/>
              <a:t>П</a:t>
            </a:r>
            <a:r>
              <a:rPr sz="1800" spc="-10" dirty="0"/>
              <a:t>Р</a:t>
            </a:r>
            <a:r>
              <a:rPr sz="1800" spc="-5" dirty="0"/>
              <a:t>О</a:t>
            </a:r>
            <a:r>
              <a:rPr sz="1800" spc="-10" dirty="0"/>
              <a:t>Е</a:t>
            </a:r>
            <a:r>
              <a:rPr sz="1800" spc="-30" dirty="0"/>
              <a:t>К</a:t>
            </a:r>
            <a:r>
              <a:rPr sz="1800" spc="-5" dirty="0"/>
              <a:t>ТЫ</a:t>
            </a:r>
            <a:endParaRPr sz="1800" dirty="0"/>
          </a:p>
        </p:txBody>
      </p:sp>
      <p:sp>
        <p:nvSpPr>
          <p:cNvPr id="5" name="object 5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483" y="925067"/>
            <a:ext cx="5248656" cy="538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Цифровая</a:t>
            </a:r>
            <a:r>
              <a:rPr spc="-30" dirty="0"/>
              <a:t> </a:t>
            </a:r>
            <a:r>
              <a:rPr spc="-5" dirty="0"/>
              <a:t>звезда</a:t>
            </a:r>
          </a:p>
          <a:p>
            <a:pPr marL="4648200">
              <a:lnSpc>
                <a:spcPct val="100000"/>
              </a:lnSpc>
              <a:spcBef>
                <a:spcPts val="1480"/>
              </a:spcBef>
            </a:pP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Совместный проект Палаты </a:t>
            </a:r>
            <a:r>
              <a:rPr sz="1600" b="0" spc="-15" dirty="0">
                <a:solidFill>
                  <a:srgbClr val="2E5496"/>
                </a:solidFill>
                <a:latin typeface="Calibri"/>
                <a:cs typeface="Calibri"/>
              </a:rPr>
              <a:t>молодых</a:t>
            </a:r>
            <a:r>
              <a:rPr sz="1600" b="0" spc="8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законодателей</a:t>
            </a:r>
            <a:endParaRPr sz="1600">
              <a:latin typeface="Calibri"/>
              <a:cs typeface="Calibri"/>
            </a:endParaRPr>
          </a:p>
          <a:p>
            <a:pPr marL="4648200">
              <a:lnSpc>
                <a:spcPct val="100000"/>
              </a:lnSpc>
            </a:pP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при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Совете Федерации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ФС РФ и </a:t>
            </a:r>
            <a:r>
              <a:rPr sz="1600" b="0" spc="-15" dirty="0">
                <a:solidFill>
                  <a:srgbClr val="2E5496"/>
                </a:solidFill>
                <a:latin typeface="Calibri"/>
                <a:cs typeface="Calibri"/>
              </a:rPr>
              <a:t>Молодёжной</a:t>
            </a:r>
            <a:r>
              <a:rPr sz="1600" b="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палаты</a:t>
            </a:r>
            <a:endParaRPr sz="1600">
              <a:latin typeface="Calibri"/>
              <a:cs typeface="Calibri"/>
            </a:endParaRPr>
          </a:p>
          <a:p>
            <a:pPr marL="4648200" marR="5080">
              <a:lnSpc>
                <a:spcPct val="100000"/>
              </a:lnSpc>
            </a:pP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при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Парламентском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Собрании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Союза Беларуси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sz="1600" b="0" spc="-15" dirty="0">
                <a:solidFill>
                  <a:srgbClr val="2E5496"/>
                </a:solidFill>
                <a:latin typeface="Calibri"/>
                <a:cs typeface="Calibri"/>
              </a:rPr>
              <a:t>России 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по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оцифровке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памятных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мест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захоронений</a:t>
            </a:r>
            <a:r>
              <a:rPr sz="1600" b="0" spc="114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времен</a:t>
            </a:r>
            <a:endParaRPr sz="1600">
              <a:latin typeface="Calibri"/>
              <a:cs typeface="Calibri"/>
            </a:endParaRPr>
          </a:p>
          <a:p>
            <a:pPr marL="4648200">
              <a:lnSpc>
                <a:spcPct val="100000"/>
              </a:lnSpc>
            </a:pPr>
            <a:r>
              <a:rPr sz="1600" b="0" spc="-15" dirty="0">
                <a:solidFill>
                  <a:srgbClr val="2E5496"/>
                </a:solidFill>
                <a:latin typeface="Calibri"/>
                <a:cs typeface="Calibri"/>
              </a:rPr>
              <a:t>Великой </a:t>
            </a:r>
            <a:r>
              <a:rPr sz="1600" b="0" spc="-5" dirty="0">
                <a:solidFill>
                  <a:srgbClr val="2E5496"/>
                </a:solidFill>
                <a:latin typeface="Calibri"/>
                <a:cs typeface="Calibri"/>
              </a:rPr>
              <a:t>Отечественной войны </a:t>
            </a:r>
            <a:r>
              <a:rPr sz="1600" b="0" spc="-10" dirty="0">
                <a:solidFill>
                  <a:srgbClr val="2E5496"/>
                </a:solidFill>
                <a:latin typeface="Calibri"/>
                <a:cs typeface="Calibri"/>
              </a:rPr>
              <a:t>1941-1945</a:t>
            </a:r>
            <a:r>
              <a:rPr sz="1600" b="0" spc="1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600" b="0" spc="-30" dirty="0">
                <a:solidFill>
                  <a:srgbClr val="2E5496"/>
                </a:solidFill>
                <a:latin typeface="Calibri"/>
                <a:cs typeface="Calibri"/>
              </a:rPr>
              <a:t>гг.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9554" y="396311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01" y="0"/>
                </a:moveTo>
                <a:lnTo>
                  <a:pt x="11913" y="1510"/>
                </a:lnTo>
                <a:lnTo>
                  <a:pt x="5664" y="5671"/>
                </a:lnTo>
                <a:lnTo>
                  <a:pt x="1508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08" y="66980"/>
                </a:lnTo>
                <a:lnTo>
                  <a:pt x="5664" y="73238"/>
                </a:lnTo>
                <a:lnTo>
                  <a:pt x="11913" y="77399"/>
                </a:lnTo>
                <a:lnTo>
                  <a:pt x="19701" y="78909"/>
                </a:lnTo>
                <a:lnTo>
                  <a:pt x="27489" y="77399"/>
                </a:lnTo>
                <a:lnTo>
                  <a:pt x="33738" y="73238"/>
                </a:lnTo>
                <a:lnTo>
                  <a:pt x="37894" y="66980"/>
                </a:lnTo>
                <a:lnTo>
                  <a:pt x="39402" y="59182"/>
                </a:lnTo>
                <a:lnTo>
                  <a:pt x="39402" y="19727"/>
                </a:lnTo>
                <a:lnTo>
                  <a:pt x="37894" y="11928"/>
                </a:lnTo>
                <a:lnTo>
                  <a:pt x="33738" y="5671"/>
                </a:lnTo>
                <a:lnTo>
                  <a:pt x="27489" y="1510"/>
                </a:lnTo>
                <a:lnTo>
                  <a:pt x="197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0749" y="439056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4066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80749" y="4318129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0749" y="430478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2668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0749" y="4239337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0749" y="422599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2668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0749" y="4160545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0749" y="414084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393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5225" y="431821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6567" y="431821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7908" y="431821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5225" y="423930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6567" y="423930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7908" y="423930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5225" y="416039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56567" y="416039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7908" y="416039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9104" y="396311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01" y="0"/>
                </a:moveTo>
                <a:lnTo>
                  <a:pt x="11913" y="1510"/>
                </a:lnTo>
                <a:lnTo>
                  <a:pt x="5664" y="5671"/>
                </a:lnTo>
                <a:lnTo>
                  <a:pt x="1508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08" y="66980"/>
                </a:lnTo>
                <a:lnTo>
                  <a:pt x="5664" y="73238"/>
                </a:lnTo>
                <a:lnTo>
                  <a:pt x="11913" y="77399"/>
                </a:lnTo>
                <a:lnTo>
                  <a:pt x="19701" y="78909"/>
                </a:lnTo>
                <a:lnTo>
                  <a:pt x="27489" y="77399"/>
                </a:lnTo>
                <a:lnTo>
                  <a:pt x="33738" y="73238"/>
                </a:lnTo>
                <a:lnTo>
                  <a:pt x="37894" y="66980"/>
                </a:lnTo>
                <a:lnTo>
                  <a:pt x="39402" y="59182"/>
                </a:lnTo>
                <a:lnTo>
                  <a:pt x="39402" y="19727"/>
                </a:lnTo>
                <a:lnTo>
                  <a:pt x="37894" y="11928"/>
                </a:lnTo>
                <a:lnTo>
                  <a:pt x="33738" y="5671"/>
                </a:lnTo>
                <a:lnTo>
                  <a:pt x="27489" y="1510"/>
                </a:lnTo>
                <a:lnTo>
                  <a:pt x="197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0749" y="4002573"/>
            <a:ext cx="447040" cy="92075"/>
          </a:xfrm>
          <a:custGeom>
            <a:avLst/>
            <a:gdLst/>
            <a:ahLst/>
            <a:cxnLst/>
            <a:rect l="l" t="t" r="r" b="b"/>
            <a:pathLst>
              <a:path w="447039" h="92075">
                <a:moveTo>
                  <a:pt x="52536" y="0"/>
                </a:moveTo>
                <a:lnTo>
                  <a:pt x="0" y="0"/>
                </a:lnTo>
                <a:lnTo>
                  <a:pt x="0" y="92061"/>
                </a:lnTo>
                <a:lnTo>
                  <a:pt x="446561" y="92061"/>
                </a:lnTo>
                <a:lnTo>
                  <a:pt x="446561" y="65758"/>
                </a:lnTo>
                <a:lnTo>
                  <a:pt x="98506" y="65758"/>
                </a:lnTo>
                <a:lnTo>
                  <a:pt x="80518" y="62172"/>
                </a:lnTo>
                <a:lnTo>
                  <a:pt x="65917" y="52359"/>
                </a:lnTo>
                <a:lnTo>
                  <a:pt x="56117" y="37739"/>
                </a:lnTo>
                <a:lnTo>
                  <a:pt x="52536" y="19727"/>
                </a:lnTo>
                <a:lnTo>
                  <a:pt x="52536" y="0"/>
                </a:lnTo>
                <a:close/>
              </a:path>
              <a:path w="447039" h="92075">
                <a:moveTo>
                  <a:pt x="302086" y="0"/>
                </a:moveTo>
                <a:lnTo>
                  <a:pt x="144475" y="0"/>
                </a:lnTo>
                <a:lnTo>
                  <a:pt x="144475" y="19727"/>
                </a:lnTo>
                <a:lnTo>
                  <a:pt x="140894" y="37739"/>
                </a:lnTo>
                <a:lnTo>
                  <a:pt x="131095" y="52359"/>
                </a:lnTo>
                <a:lnTo>
                  <a:pt x="116493" y="62172"/>
                </a:lnTo>
                <a:lnTo>
                  <a:pt x="98506" y="65758"/>
                </a:lnTo>
                <a:lnTo>
                  <a:pt x="348055" y="65758"/>
                </a:lnTo>
                <a:lnTo>
                  <a:pt x="330068" y="62172"/>
                </a:lnTo>
                <a:lnTo>
                  <a:pt x="315466" y="52359"/>
                </a:lnTo>
                <a:lnTo>
                  <a:pt x="305667" y="37739"/>
                </a:lnTo>
                <a:lnTo>
                  <a:pt x="302086" y="19727"/>
                </a:lnTo>
                <a:lnTo>
                  <a:pt x="302086" y="0"/>
                </a:lnTo>
                <a:close/>
              </a:path>
              <a:path w="447039" h="92075">
                <a:moveTo>
                  <a:pt x="446561" y="0"/>
                </a:moveTo>
                <a:lnTo>
                  <a:pt x="394025" y="0"/>
                </a:lnTo>
                <a:lnTo>
                  <a:pt x="394025" y="19727"/>
                </a:lnTo>
                <a:lnTo>
                  <a:pt x="390444" y="37739"/>
                </a:lnTo>
                <a:lnTo>
                  <a:pt x="380644" y="52359"/>
                </a:lnTo>
                <a:lnTo>
                  <a:pt x="366043" y="62172"/>
                </a:lnTo>
                <a:lnTo>
                  <a:pt x="348055" y="65758"/>
                </a:lnTo>
                <a:lnTo>
                  <a:pt x="446561" y="65758"/>
                </a:lnTo>
                <a:lnTo>
                  <a:pt x="4465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26911" y="3914647"/>
            <a:ext cx="3545840" cy="992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Начало реализации</a:t>
            </a:r>
            <a:r>
              <a:rPr sz="16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проекта</a:t>
            </a:r>
            <a:endParaRPr sz="1600">
              <a:latin typeface="Calibri"/>
              <a:cs typeface="Calibri"/>
            </a:endParaRPr>
          </a:p>
          <a:p>
            <a:pPr marL="58674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8 июня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2020 </a:t>
            </a:r>
            <a:r>
              <a:rPr sz="1600" spc="-40" dirty="0">
                <a:solidFill>
                  <a:srgbClr val="888888"/>
                </a:solidFill>
                <a:latin typeface="Calibri"/>
                <a:cs typeface="Calibri"/>
              </a:rPr>
              <a:t>г.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</a:t>
            </a:r>
            <a:r>
              <a:rPr sz="16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Санкт-Петербурге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Ключевые</a:t>
            </a:r>
            <a:r>
              <a:rPr sz="18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показатели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9359" y="5035296"/>
            <a:ext cx="5247640" cy="6343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1594" rIns="0" bIns="0" rtlCol="0">
            <a:spAutoFit/>
          </a:bodyPr>
          <a:lstStyle/>
          <a:p>
            <a:pPr marL="91440" marR="1296670">
              <a:lnSpc>
                <a:spcPct val="100000"/>
              </a:lnSpc>
              <a:spcBef>
                <a:spcPts val="484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Оцифровано 420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памятников на территории  Российской</a:t>
            </a:r>
            <a:r>
              <a:rPr sz="16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57900" y="5183123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5" h="279400">
                <a:moveTo>
                  <a:pt x="0" y="0"/>
                </a:moveTo>
                <a:lnTo>
                  <a:pt x="0" y="278891"/>
                </a:lnTo>
                <a:lnTo>
                  <a:pt x="184403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09359" y="5824728"/>
            <a:ext cx="5247640" cy="6356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2230" rIns="0" bIns="0" rtlCol="0">
            <a:spAutoFit/>
          </a:bodyPr>
          <a:lstStyle/>
          <a:p>
            <a:pPr marL="91440" marR="55372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 работе по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оцифровке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памятников приняли участие  85 субъектов Российской</a:t>
            </a:r>
            <a:r>
              <a:rPr sz="1600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57900" y="6006084"/>
            <a:ext cx="184403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65" y="363728"/>
            <a:ext cx="6926580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3600" spc="-7" baseline="115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РЕБРЕНДИНГ ЛОГОТИПА,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СОЦИАЛЬНЫХ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СЕТЕЙ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И </a:t>
            </a:r>
            <a:r>
              <a:rPr sz="1800" spc="-20" dirty="0">
                <a:solidFill>
                  <a:srgbClr val="004BA7"/>
                </a:solidFill>
                <a:latin typeface="Calibri"/>
                <a:cs typeface="Calibri"/>
              </a:rPr>
              <a:t>САЙТА</a:t>
            </a:r>
            <a:r>
              <a:rPr sz="1800" spc="15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4BA7"/>
                </a:solidFill>
                <a:latin typeface="Calibri"/>
                <a:cs typeface="Calibri"/>
              </a:rPr>
              <a:t>ПАЛАТЫ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532" y="1597152"/>
            <a:ext cx="1638541" cy="167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" y="1226819"/>
            <a:ext cx="6151245" cy="2418715"/>
          </a:xfrm>
          <a:custGeom>
            <a:avLst/>
            <a:gdLst/>
            <a:ahLst/>
            <a:cxnLst/>
            <a:rect l="l" t="t" r="r" b="b"/>
            <a:pathLst>
              <a:path w="6151245" h="2418715">
                <a:moveTo>
                  <a:pt x="0" y="2418587"/>
                </a:moveTo>
                <a:lnTo>
                  <a:pt x="6150864" y="2418587"/>
                </a:lnTo>
                <a:lnTo>
                  <a:pt x="6150864" y="0"/>
                </a:lnTo>
                <a:lnTo>
                  <a:pt x="0" y="0"/>
                </a:lnTo>
                <a:lnTo>
                  <a:pt x="0" y="2418587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427" y="1051560"/>
            <a:ext cx="1030605" cy="368935"/>
          </a:xfrm>
          <a:custGeom>
            <a:avLst/>
            <a:gdLst/>
            <a:ahLst/>
            <a:cxnLst/>
            <a:rect l="l" t="t" r="r" b="b"/>
            <a:pathLst>
              <a:path w="1030605" h="368934">
                <a:moveTo>
                  <a:pt x="0" y="368808"/>
                </a:moveTo>
                <a:lnTo>
                  <a:pt x="1030224" y="368808"/>
                </a:lnTo>
                <a:lnTo>
                  <a:pt x="103022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6082" y="1069085"/>
            <a:ext cx="812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Ло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г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тип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1628" y="1857609"/>
            <a:ext cx="2135723" cy="1036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1988" y="2148839"/>
            <a:ext cx="584200" cy="576580"/>
          </a:xfrm>
          <a:custGeom>
            <a:avLst/>
            <a:gdLst/>
            <a:ahLst/>
            <a:cxnLst/>
            <a:rect l="l" t="t" r="r" b="b"/>
            <a:pathLst>
              <a:path w="584200" h="576580">
                <a:moveTo>
                  <a:pt x="295656" y="0"/>
                </a:moveTo>
                <a:lnTo>
                  <a:pt x="0" y="0"/>
                </a:lnTo>
                <a:lnTo>
                  <a:pt x="288036" y="288036"/>
                </a:lnTo>
                <a:lnTo>
                  <a:pt x="0" y="576072"/>
                </a:lnTo>
                <a:lnTo>
                  <a:pt x="295656" y="576072"/>
                </a:lnTo>
                <a:lnTo>
                  <a:pt x="583691" y="288036"/>
                </a:lnTo>
                <a:lnTo>
                  <a:pt x="2956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320" y="4099559"/>
            <a:ext cx="6151245" cy="2417445"/>
          </a:xfrm>
          <a:custGeom>
            <a:avLst/>
            <a:gdLst/>
            <a:ahLst/>
            <a:cxnLst/>
            <a:rect l="l" t="t" r="r" b="b"/>
            <a:pathLst>
              <a:path w="6151245" h="2417445">
                <a:moveTo>
                  <a:pt x="0" y="2417064"/>
                </a:moveTo>
                <a:lnTo>
                  <a:pt x="6150864" y="2417064"/>
                </a:lnTo>
                <a:lnTo>
                  <a:pt x="6150864" y="0"/>
                </a:lnTo>
                <a:lnTo>
                  <a:pt x="0" y="0"/>
                </a:lnTo>
                <a:lnTo>
                  <a:pt x="0" y="2417064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427" y="3922776"/>
            <a:ext cx="1971039" cy="368935"/>
          </a:xfrm>
          <a:custGeom>
            <a:avLst/>
            <a:gdLst/>
            <a:ahLst/>
            <a:cxnLst/>
            <a:rect l="l" t="t" r="r" b="b"/>
            <a:pathLst>
              <a:path w="1971039" h="368935">
                <a:moveTo>
                  <a:pt x="0" y="368807"/>
                </a:moveTo>
                <a:lnTo>
                  <a:pt x="1970532" y="368807"/>
                </a:lnTo>
                <a:lnTo>
                  <a:pt x="197053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6082" y="3941191"/>
            <a:ext cx="1710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Социальные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сети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51988" y="5020055"/>
            <a:ext cx="584200" cy="576580"/>
          </a:xfrm>
          <a:custGeom>
            <a:avLst/>
            <a:gdLst/>
            <a:ahLst/>
            <a:cxnLst/>
            <a:rect l="l" t="t" r="r" b="b"/>
            <a:pathLst>
              <a:path w="584200" h="576579">
                <a:moveTo>
                  <a:pt x="295656" y="0"/>
                </a:moveTo>
                <a:lnTo>
                  <a:pt x="0" y="0"/>
                </a:lnTo>
                <a:lnTo>
                  <a:pt x="288036" y="288036"/>
                </a:lnTo>
                <a:lnTo>
                  <a:pt x="0" y="576072"/>
                </a:lnTo>
                <a:lnTo>
                  <a:pt x="295656" y="576072"/>
                </a:lnTo>
                <a:lnTo>
                  <a:pt x="583691" y="288036"/>
                </a:lnTo>
                <a:lnTo>
                  <a:pt x="2956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064" y="4223003"/>
            <a:ext cx="2350008" cy="2167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" y="4407408"/>
            <a:ext cx="2095500" cy="1923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37604" y="1226819"/>
            <a:ext cx="5209540" cy="5290185"/>
          </a:xfrm>
          <a:custGeom>
            <a:avLst/>
            <a:gdLst/>
            <a:ahLst/>
            <a:cxnLst/>
            <a:rect l="l" t="t" r="r" b="b"/>
            <a:pathLst>
              <a:path w="5209540" h="5290184">
                <a:moveTo>
                  <a:pt x="0" y="5289804"/>
                </a:moveTo>
                <a:lnTo>
                  <a:pt x="5209032" y="5289804"/>
                </a:lnTo>
                <a:lnTo>
                  <a:pt x="5209032" y="0"/>
                </a:lnTo>
                <a:lnTo>
                  <a:pt x="0" y="0"/>
                </a:lnTo>
                <a:lnTo>
                  <a:pt x="0" y="5289804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9147" y="1034796"/>
            <a:ext cx="676910" cy="368935"/>
          </a:xfrm>
          <a:custGeom>
            <a:avLst/>
            <a:gdLst/>
            <a:ahLst/>
            <a:cxnLst/>
            <a:rect l="l" t="t" r="r" b="b"/>
            <a:pathLst>
              <a:path w="676909" h="368934">
                <a:moveTo>
                  <a:pt x="0" y="368808"/>
                </a:moveTo>
                <a:lnTo>
                  <a:pt x="676655" y="368808"/>
                </a:lnTo>
                <a:lnTo>
                  <a:pt x="67665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79157" y="1052829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Сайт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0088" y="1376172"/>
            <a:ext cx="5084063" cy="2336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5140" y="4384547"/>
            <a:ext cx="5084063" cy="2055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77171" y="3785615"/>
            <a:ext cx="576580" cy="525780"/>
          </a:xfrm>
          <a:custGeom>
            <a:avLst/>
            <a:gdLst/>
            <a:ahLst/>
            <a:cxnLst/>
            <a:rect l="l" t="t" r="r" b="b"/>
            <a:pathLst>
              <a:path w="576579" h="525779">
                <a:moveTo>
                  <a:pt x="576072" y="0"/>
                </a:moveTo>
                <a:lnTo>
                  <a:pt x="288035" y="262889"/>
                </a:lnTo>
                <a:lnTo>
                  <a:pt x="0" y="262889"/>
                </a:lnTo>
                <a:lnTo>
                  <a:pt x="288035" y="525779"/>
                </a:lnTo>
                <a:lnTo>
                  <a:pt x="576072" y="262889"/>
                </a:lnTo>
                <a:lnTo>
                  <a:pt x="288035" y="262889"/>
                </a:lnTo>
                <a:lnTo>
                  <a:pt x="0" y="0"/>
                </a:lnTo>
                <a:lnTo>
                  <a:pt x="576072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790067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sz="3600" baseline="1157" dirty="0">
                <a:solidFill>
                  <a:srgbClr val="FFFFFF"/>
                </a:solidFill>
              </a:rPr>
              <a:t>2	</a:t>
            </a:r>
            <a:r>
              <a:rPr sz="1800" spc="-5" dirty="0"/>
              <a:t>СОВЕТ ФЕДЕРАЦИИ ФЕДЕРАЛЬНОГО СОБРАНИЯ РОССИЙСКОЙ</a:t>
            </a:r>
            <a:r>
              <a:rPr sz="1800" spc="-65" dirty="0"/>
              <a:t> </a:t>
            </a:r>
            <a:r>
              <a:rPr sz="1800" spc="-5" dirty="0"/>
              <a:t>ФЕДЕРАЦИИ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35888" y="794765"/>
            <a:ext cx="4245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33D3C"/>
                </a:solidFill>
                <a:latin typeface="Calibri"/>
                <a:cs typeface="Calibri"/>
              </a:rPr>
              <a:t>По </a:t>
            </a:r>
            <a:r>
              <a:rPr sz="1800" spc="-5" dirty="0">
                <a:solidFill>
                  <a:srgbClr val="E33D3C"/>
                </a:solidFill>
                <a:latin typeface="Calibri"/>
                <a:cs typeface="Calibri"/>
              </a:rPr>
              <a:t>инициативе </a:t>
            </a:r>
            <a:r>
              <a:rPr sz="1800" dirty="0">
                <a:solidFill>
                  <a:srgbClr val="E33D3C"/>
                </a:solidFill>
                <a:latin typeface="Calibri"/>
                <a:cs typeface="Calibri"/>
              </a:rPr>
              <a:t>В.И. Матвиенко в 2012 году  </a:t>
            </a:r>
            <a:r>
              <a:rPr sz="1800" spc="-10" dirty="0">
                <a:solidFill>
                  <a:srgbClr val="E33D3C"/>
                </a:solidFill>
                <a:latin typeface="Calibri"/>
                <a:cs typeface="Calibri"/>
              </a:rPr>
              <a:t>создана </a:t>
            </a:r>
            <a:r>
              <a:rPr sz="1800" spc="-5" dirty="0">
                <a:solidFill>
                  <a:srgbClr val="E33D3C"/>
                </a:solidFill>
                <a:latin typeface="Calibri"/>
                <a:cs typeface="Calibri"/>
              </a:rPr>
              <a:t>Палата </a:t>
            </a:r>
            <a:r>
              <a:rPr sz="1800" spc="-15" dirty="0">
                <a:solidFill>
                  <a:srgbClr val="E33D3C"/>
                </a:solidFill>
                <a:latin typeface="Calibri"/>
                <a:cs typeface="Calibri"/>
              </a:rPr>
              <a:t>молодых</a:t>
            </a:r>
            <a:r>
              <a:rPr sz="1800" spc="90" dirty="0">
                <a:solidFill>
                  <a:srgbClr val="E33D3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E33D3C"/>
                </a:solidFill>
                <a:latin typeface="Calibri"/>
                <a:cs typeface="Calibri"/>
              </a:rPr>
              <a:t>законодателей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E33D3C"/>
                </a:solidFill>
                <a:latin typeface="Calibri"/>
                <a:cs typeface="Calibri"/>
              </a:rPr>
              <a:t>при </a:t>
            </a:r>
            <a:r>
              <a:rPr sz="1800" spc="-10" dirty="0">
                <a:solidFill>
                  <a:srgbClr val="E33D3C"/>
                </a:solidFill>
                <a:latin typeface="Calibri"/>
                <a:cs typeface="Calibri"/>
              </a:rPr>
              <a:t>Совете </a:t>
            </a:r>
            <a:r>
              <a:rPr sz="1800" spc="-5" dirty="0">
                <a:solidFill>
                  <a:srgbClr val="E33D3C"/>
                </a:solidFill>
                <a:latin typeface="Calibri"/>
                <a:cs typeface="Calibri"/>
              </a:rPr>
              <a:t>Федерации ФС РФ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4828" y="2002535"/>
            <a:ext cx="2014727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1" y="2002535"/>
            <a:ext cx="2014727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511" y="2002535"/>
            <a:ext cx="2014727" cy="2014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301" y="4375784"/>
            <a:ext cx="184086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4BA7"/>
                </a:solidFill>
                <a:latin typeface="Calibri"/>
                <a:cs typeface="Calibri"/>
              </a:rPr>
              <a:t>МАТВИЕНКО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4BA7"/>
                </a:solidFill>
                <a:latin typeface="Calibri"/>
                <a:cs typeface="Calibri"/>
              </a:rPr>
              <a:t>ВАЛЕНТИНА</a:t>
            </a:r>
            <a:r>
              <a:rPr sz="1400" spc="-6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BA7"/>
                </a:solidFill>
                <a:latin typeface="Calibri"/>
                <a:cs typeface="Calibri"/>
              </a:rPr>
              <a:t>ИВАНОВНА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6784" y="4937505"/>
            <a:ext cx="1424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110" marR="5080" indent="-1060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Председатель Совета  Федерации ФС</a:t>
            </a:r>
            <a:r>
              <a:rPr sz="1200" spc="-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РФ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2718" y="4375784"/>
            <a:ext cx="1247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4BA7"/>
                </a:solidFill>
                <a:latin typeface="Calibri"/>
                <a:cs typeface="Calibri"/>
              </a:rPr>
              <a:t>СВЯТЕНКО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4BA7"/>
                </a:solidFill>
                <a:latin typeface="Calibri"/>
                <a:cs typeface="Calibri"/>
              </a:rPr>
              <a:t>ИННА</a:t>
            </a:r>
            <a:r>
              <a:rPr sz="1400" spc="-5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4BA7"/>
                </a:solidFill>
                <a:latin typeface="Calibri"/>
                <a:cs typeface="Calibri"/>
              </a:rPr>
              <a:t>ЮРЬЕВНА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7197" y="4937505"/>
            <a:ext cx="2216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Председатель Комитета Совета  Федерации ФС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РФ по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социальной  политике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1754" y="4375784"/>
            <a:ext cx="17106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4BA7"/>
                </a:solidFill>
                <a:latin typeface="Calibri"/>
                <a:cs typeface="Calibri"/>
              </a:rPr>
              <a:t>КАРЕЛОВА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004BA7"/>
                </a:solidFill>
                <a:latin typeface="Calibri"/>
                <a:cs typeface="Calibri"/>
              </a:rPr>
              <a:t>ГАЛИНА</a:t>
            </a:r>
            <a:r>
              <a:rPr sz="1400" spc="-5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BA7"/>
                </a:solidFill>
                <a:latin typeface="Calibri"/>
                <a:cs typeface="Calibri"/>
              </a:rPr>
              <a:t>НИКОЛАЕВНА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2130" y="4937505"/>
            <a:ext cx="179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Заместитель Председателя  Совета Федерации ФС</a:t>
            </a:r>
            <a:r>
              <a:rPr sz="1200" spc="-5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РФ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17380" y="2002535"/>
            <a:ext cx="2014727" cy="2051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76054" y="4375784"/>
            <a:ext cx="1929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4BA7"/>
                </a:solidFill>
                <a:latin typeface="Calibri"/>
                <a:cs typeface="Calibri"/>
              </a:rPr>
              <a:t>ВАРФОЛОМЕЕВ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4BA7"/>
                </a:solidFill>
                <a:latin typeface="Calibri"/>
                <a:cs typeface="Calibri"/>
              </a:rPr>
              <a:t>АЛЕКСАНДР</a:t>
            </a:r>
            <a:r>
              <a:rPr sz="1400" spc="-4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4BA7"/>
                </a:solidFill>
                <a:latin typeface="Calibri"/>
                <a:cs typeface="Calibri"/>
              </a:rPr>
              <a:t>ГЕОРГИЕВИЧ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8790" y="4943347"/>
            <a:ext cx="2339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Первый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заместитель председателя  Комитета Совета Федерации ФС 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РФ  по </a:t>
            </a:r>
            <a:r>
              <a:rPr sz="1200" spc="-5" dirty="0">
                <a:solidFill>
                  <a:srgbClr val="898989"/>
                </a:solidFill>
                <a:latin typeface="Calibri"/>
                <a:cs typeface="Calibri"/>
              </a:rPr>
              <a:t>социальной</a:t>
            </a: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Calibri"/>
                <a:cs typeface="Calibri"/>
              </a:rPr>
              <a:t>политике.</a:t>
            </a:r>
            <a:endParaRPr sz="1200">
              <a:latin typeface="Calibri"/>
              <a:cs typeface="Calibri"/>
            </a:endParaRPr>
          </a:p>
          <a:p>
            <a:pPr marL="137160" marR="125730" algn="ctr">
              <a:lnSpc>
                <a:spcPct val="100000"/>
              </a:lnSpc>
            </a:pPr>
            <a:r>
              <a:rPr sz="1200" b="1" spc="-5" dirty="0">
                <a:solidFill>
                  <a:srgbClr val="898989"/>
                </a:solidFill>
                <a:latin typeface="Calibri"/>
                <a:cs typeface="Calibri"/>
              </a:rPr>
              <a:t>Координатор Палаты</a:t>
            </a:r>
            <a:r>
              <a:rPr sz="1200" b="1" spc="-5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98989"/>
                </a:solidFill>
                <a:latin typeface="Calibri"/>
                <a:cs typeface="Calibri"/>
              </a:rPr>
              <a:t>молодых  </a:t>
            </a:r>
            <a:r>
              <a:rPr sz="1200" b="1" spc="-5" dirty="0">
                <a:solidFill>
                  <a:srgbClr val="898989"/>
                </a:solidFill>
                <a:latin typeface="Calibri"/>
                <a:cs typeface="Calibri"/>
              </a:rPr>
              <a:t>законодателей при Совете  </a:t>
            </a:r>
            <a:r>
              <a:rPr sz="1200" b="1" spc="-10" dirty="0">
                <a:solidFill>
                  <a:srgbClr val="898989"/>
                </a:solidFill>
                <a:latin typeface="Calibri"/>
                <a:cs typeface="Calibri"/>
              </a:rPr>
              <a:t>Федерации </a:t>
            </a:r>
            <a:r>
              <a:rPr sz="1200" b="1" spc="-5" dirty="0">
                <a:solidFill>
                  <a:srgbClr val="898989"/>
                </a:solidFill>
                <a:latin typeface="Calibri"/>
                <a:cs typeface="Calibri"/>
              </a:rPr>
              <a:t>ФС</a:t>
            </a:r>
            <a:r>
              <a:rPr sz="1200" b="1" spc="1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898989"/>
                </a:solidFill>
                <a:latin typeface="Calibri"/>
                <a:cs typeface="Calibri"/>
              </a:rPr>
              <a:t>РФ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4871" y="6065462"/>
            <a:ext cx="1133794" cy="550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0227"/>
            <a:ext cx="489584" cy="399415"/>
          </a:xfrm>
          <a:custGeom>
            <a:avLst/>
            <a:gdLst/>
            <a:ahLst/>
            <a:cxnLst/>
            <a:rect l="l" t="t" r="r" b="b"/>
            <a:pathLst>
              <a:path w="489584" h="399415">
                <a:moveTo>
                  <a:pt x="0" y="399288"/>
                </a:moveTo>
                <a:lnTo>
                  <a:pt x="489203" y="399288"/>
                </a:lnTo>
                <a:lnTo>
                  <a:pt x="4892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730" y="223520"/>
            <a:ext cx="5530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ВСТРЕЧА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ПРЕДСЕДАТЕЛЕМ СОВЕТА ФЕДЕРАЦИИ ФС</a:t>
            </a:r>
            <a:r>
              <a:rPr sz="1800" spc="-5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В.И.МАТВИЕНКО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63" y="282066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9440" y="0"/>
            <a:ext cx="1432560" cy="6858000"/>
          </a:xfrm>
          <a:custGeom>
            <a:avLst/>
            <a:gdLst/>
            <a:ahLst/>
            <a:cxnLst/>
            <a:rect l="l" t="t" r="r" b="b"/>
            <a:pathLst>
              <a:path w="1432559" h="6858000">
                <a:moveTo>
                  <a:pt x="0" y="6858000"/>
                </a:moveTo>
                <a:lnTo>
                  <a:pt x="1432559" y="6858000"/>
                </a:lnTo>
                <a:lnTo>
                  <a:pt x="143255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84692" y="574548"/>
            <a:ext cx="2795016" cy="1691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4692" y="4607052"/>
            <a:ext cx="2795016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4692" y="2485644"/>
            <a:ext cx="2795016" cy="1901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5458" y="1360547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30730" y="0"/>
                </a:moveTo>
                <a:lnTo>
                  <a:pt x="18582" y="2350"/>
                </a:lnTo>
                <a:lnTo>
                  <a:pt x="8835" y="8825"/>
                </a:lnTo>
                <a:lnTo>
                  <a:pt x="2352" y="18563"/>
                </a:lnTo>
                <a:lnTo>
                  <a:pt x="0" y="30698"/>
                </a:lnTo>
                <a:lnTo>
                  <a:pt x="0" y="92096"/>
                </a:lnTo>
                <a:lnTo>
                  <a:pt x="2352" y="104231"/>
                </a:lnTo>
                <a:lnTo>
                  <a:pt x="8835" y="113968"/>
                </a:lnTo>
                <a:lnTo>
                  <a:pt x="18582" y="120444"/>
                </a:lnTo>
                <a:lnTo>
                  <a:pt x="30730" y="122794"/>
                </a:lnTo>
                <a:lnTo>
                  <a:pt x="42879" y="120444"/>
                </a:lnTo>
                <a:lnTo>
                  <a:pt x="52626" y="113968"/>
                </a:lnTo>
                <a:lnTo>
                  <a:pt x="59109" y="104231"/>
                </a:lnTo>
                <a:lnTo>
                  <a:pt x="61461" y="92096"/>
                </a:lnTo>
                <a:lnTo>
                  <a:pt x="61461" y="30698"/>
                </a:lnTo>
                <a:lnTo>
                  <a:pt x="59109" y="18563"/>
                </a:lnTo>
                <a:lnTo>
                  <a:pt x="52626" y="8825"/>
                </a:lnTo>
                <a:lnTo>
                  <a:pt x="42879" y="2350"/>
                </a:lnTo>
                <a:lnTo>
                  <a:pt x="3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534" y="2025997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6092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534" y="1913026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5" h="82550">
                <a:moveTo>
                  <a:pt x="0" y="82506"/>
                </a:moveTo>
                <a:lnTo>
                  <a:pt x="61461" y="82506"/>
                </a:lnTo>
                <a:lnTo>
                  <a:pt x="61461" y="0"/>
                </a:lnTo>
                <a:lnTo>
                  <a:pt x="0" y="0"/>
                </a:lnTo>
                <a:lnTo>
                  <a:pt x="0" y="8250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534" y="1892717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4061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534" y="1789901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5" h="82550">
                <a:moveTo>
                  <a:pt x="0" y="82506"/>
                </a:moveTo>
                <a:lnTo>
                  <a:pt x="61461" y="82506"/>
                </a:lnTo>
                <a:lnTo>
                  <a:pt x="61461" y="0"/>
                </a:lnTo>
                <a:lnTo>
                  <a:pt x="0" y="0"/>
                </a:lnTo>
                <a:lnTo>
                  <a:pt x="0" y="8250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534" y="1769592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4061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534" y="1668045"/>
            <a:ext cx="61594" cy="81280"/>
          </a:xfrm>
          <a:custGeom>
            <a:avLst/>
            <a:gdLst/>
            <a:ahLst/>
            <a:cxnLst/>
            <a:rect l="l" t="t" r="r" b="b"/>
            <a:pathLst>
              <a:path w="61595" h="81280">
                <a:moveTo>
                  <a:pt x="0" y="81237"/>
                </a:moveTo>
                <a:lnTo>
                  <a:pt x="61461" y="81237"/>
                </a:lnTo>
                <a:lnTo>
                  <a:pt x="61461" y="0"/>
                </a:lnTo>
                <a:lnTo>
                  <a:pt x="0" y="0"/>
                </a:lnTo>
                <a:lnTo>
                  <a:pt x="0" y="8123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534" y="1636947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6219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895" y="1913123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768" y="1913123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7641" y="1913123"/>
            <a:ext cx="61594" cy="81915"/>
          </a:xfrm>
          <a:custGeom>
            <a:avLst/>
            <a:gdLst/>
            <a:ahLst/>
            <a:cxnLst/>
            <a:rect l="l" t="t" r="r" b="b"/>
            <a:pathLst>
              <a:path w="61594" h="81914">
                <a:moveTo>
                  <a:pt x="61461" y="0"/>
                </a:moveTo>
                <a:lnTo>
                  <a:pt x="0" y="0"/>
                </a:lnTo>
                <a:lnTo>
                  <a:pt x="0" y="81863"/>
                </a:lnTo>
                <a:lnTo>
                  <a:pt x="61461" y="8186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895" y="1790328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768" y="1790328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7641" y="1790328"/>
            <a:ext cx="61594" cy="81915"/>
          </a:xfrm>
          <a:custGeom>
            <a:avLst/>
            <a:gdLst/>
            <a:ahLst/>
            <a:cxnLst/>
            <a:rect l="l" t="t" r="r" b="b"/>
            <a:pathLst>
              <a:path w="61594" h="81914">
                <a:moveTo>
                  <a:pt x="61461" y="0"/>
                </a:moveTo>
                <a:lnTo>
                  <a:pt x="0" y="0"/>
                </a:lnTo>
                <a:lnTo>
                  <a:pt x="0" y="81863"/>
                </a:lnTo>
                <a:lnTo>
                  <a:pt x="61461" y="8186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7895" y="1667534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2768" y="1667534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40974" y="0"/>
                </a:moveTo>
                <a:lnTo>
                  <a:pt x="0" y="0"/>
                </a:lnTo>
                <a:lnTo>
                  <a:pt x="0" y="81863"/>
                </a:lnTo>
                <a:lnTo>
                  <a:pt x="40974" y="8186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7641" y="1667534"/>
            <a:ext cx="61594" cy="81915"/>
          </a:xfrm>
          <a:custGeom>
            <a:avLst/>
            <a:gdLst/>
            <a:ahLst/>
            <a:cxnLst/>
            <a:rect l="l" t="t" r="r" b="b"/>
            <a:pathLst>
              <a:path w="61594" h="81914">
                <a:moveTo>
                  <a:pt x="61461" y="0"/>
                </a:moveTo>
                <a:lnTo>
                  <a:pt x="0" y="0"/>
                </a:lnTo>
                <a:lnTo>
                  <a:pt x="0" y="81863"/>
                </a:lnTo>
                <a:lnTo>
                  <a:pt x="61461" y="8186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4717" y="1360547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30730" y="0"/>
                </a:moveTo>
                <a:lnTo>
                  <a:pt x="18582" y="2350"/>
                </a:lnTo>
                <a:lnTo>
                  <a:pt x="8835" y="8825"/>
                </a:lnTo>
                <a:lnTo>
                  <a:pt x="2352" y="18563"/>
                </a:lnTo>
                <a:lnTo>
                  <a:pt x="0" y="30698"/>
                </a:lnTo>
                <a:lnTo>
                  <a:pt x="0" y="92096"/>
                </a:lnTo>
                <a:lnTo>
                  <a:pt x="2352" y="104231"/>
                </a:lnTo>
                <a:lnTo>
                  <a:pt x="8835" y="113968"/>
                </a:lnTo>
                <a:lnTo>
                  <a:pt x="18582" y="120444"/>
                </a:lnTo>
                <a:lnTo>
                  <a:pt x="30730" y="122794"/>
                </a:lnTo>
                <a:lnTo>
                  <a:pt x="42879" y="120444"/>
                </a:lnTo>
                <a:lnTo>
                  <a:pt x="52626" y="113968"/>
                </a:lnTo>
                <a:lnTo>
                  <a:pt x="59109" y="104231"/>
                </a:lnTo>
                <a:lnTo>
                  <a:pt x="61461" y="92096"/>
                </a:lnTo>
                <a:lnTo>
                  <a:pt x="61461" y="30698"/>
                </a:lnTo>
                <a:lnTo>
                  <a:pt x="59109" y="18563"/>
                </a:lnTo>
                <a:lnTo>
                  <a:pt x="52626" y="8825"/>
                </a:lnTo>
                <a:lnTo>
                  <a:pt x="42879" y="2350"/>
                </a:lnTo>
                <a:lnTo>
                  <a:pt x="3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2534" y="1421944"/>
            <a:ext cx="696595" cy="143510"/>
          </a:xfrm>
          <a:custGeom>
            <a:avLst/>
            <a:gdLst/>
            <a:ahLst/>
            <a:cxnLst/>
            <a:rect l="l" t="t" r="r" b="b"/>
            <a:pathLst>
              <a:path w="696594" h="143509">
                <a:moveTo>
                  <a:pt x="81949" y="0"/>
                </a:moveTo>
                <a:lnTo>
                  <a:pt x="0" y="0"/>
                </a:lnTo>
                <a:lnTo>
                  <a:pt x="0" y="143260"/>
                </a:lnTo>
                <a:lnTo>
                  <a:pt x="696569" y="143260"/>
                </a:lnTo>
                <a:lnTo>
                  <a:pt x="696569" y="102329"/>
                </a:lnTo>
                <a:lnTo>
                  <a:pt x="153654" y="102329"/>
                </a:lnTo>
                <a:lnTo>
                  <a:pt x="125596" y="96748"/>
                </a:lnTo>
                <a:lnTo>
                  <a:pt x="102820" y="81479"/>
                </a:lnTo>
                <a:lnTo>
                  <a:pt x="87535" y="58727"/>
                </a:lnTo>
                <a:lnTo>
                  <a:pt x="81949" y="30698"/>
                </a:lnTo>
                <a:lnTo>
                  <a:pt x="81949" y="0"/>
                </a:lnTo>
                <a:close/>
              </a:path>
              <a:path w="696594" h="143509">
                <a:moveTo>
                  <a:pt x="471208" y="0"/>
                </a:moveTo>
                <a:lnTo>
                  <a:pt x="225360" y="0"/>
                </a:lnTo>
                <a:lnTo>
                  <a:pt x="225360" y="30698"/>
                </a:lnTo>
                <a:lnTo>
                  <a:pt x="219774" y="58727"/>
                </a:lnTo>
                <a:lnTo>
                  <a:pt x="204489" y="81479"/>
                </a:lnTo>
                <a:lnTo>
                  <a:pt x="181713" y="96748"/>
                </a:lnTo>
                <a:lnTo>
                  <a:pt x="153654" y="102329"/>
                </a:lnTo>
                <a:lnTo>
                  <a:pt x="542914" y="102329"/>
                </a:lnTo>
                <a:lnTo>
                  <a:pt x="514856" y="96748"/>
                </a:lnTo>
                <a:lnTo>
                  <a:pt x="492080" y="81479"/>
                </a:lnTo>
                <a:lnTo>
                  <a:pt x="476794" y="58727"/>
                </a:lnTo>
                <a:lnTo>
                  <a:pt x="471208" y="30698"/>
                </a:lnTo>
                <a:lnTo>
                  <a:pt x="471208" y="0"/>
                </a:lnTo>
                <a:close/>
              </a:path>
              <a:path w="696594" h="143509">
                <a:moveTo>
                  <a:pt x="696569" y="0"/>
                </a:moveTo>
                <a:lnTo>
                  <a:pt x="614619" y="0"/>
                </a:lnTo>
                <a:lnTo>
                  <a:pt x="614619" y="30698"/>
                </a:lnTo>
                <a:lnTo>
                  <a:pt x="609033" y="58727"/>
                </a:lnTo>
                <a:lnTo>
                  <a:pt x="593748" y="81479"/>
                </a:lnTo>
                <a:lnTo>
                  <a:pt x="570972" y="96748"/>
                </a:lnTo>
                <a:lnTo>
                  <a:pt x="542914" y="102329"/>
                </a:lnTo>
                <a:lnTo>
                  <a:pt x="696569" y="102329"/>
                </a:lnTo>
                <a:lnTo>
                  <a:pt x="6965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04263" y="1598803"/>
            <a:ext cx="1356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22 июня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2020 </a:t>
            </a:r>
            <a:r>
              <a:rPr sz="1600" spc="-4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40720" y="1358387"/>
            <a:ext cx="123611" cy="123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99249" y="1358387"/>
            <a:ext cx="123611" cy="123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9985" y="1358387"/>
            <a:ext cx="123611" cy="123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5689" y="1500421"/>
            <a:ext cx="314325" cy="542925"/>
          </a:xfrm>
          <a:custGeom>
            <a:avLst/>
            <a:gdLst/>
            <a:ahLst/>
            <a:cxnLst/>
            <a:rect l="l" t="t" r="r" b="b"/>
            <a:pathLst>
              <a:path w="314325" h="542925">
                <a:moveTo>
                  <a:pt x="228502" y="93493"/>
                </a:moveTo>
                <a:lnTo>
                  <a:pt x="87231" y="93493"/>
                </a:lnTo>
                <a:lnTo>
                  <a:pt x="87231" y="542438"/>
                </a:lnTo>
                <a:lnTo>
                  <a:pt x="140208" y="542438"/>
                </a:lnTo>
                <a:lnTo>
                  <a:pt x="140208" y="290182"/>
                </a:lnTo>
                <a:lnTo>
                  <a:pt x="228502" y="290182"/>
                </a:lnTo>
                <a:lnTo>
                  <a:pt x="228502" y="93493"/>
                </a:lnTo>
                <a:close/>
              </a:path>
              <a:path w="314325" h="542925">
                <a:moveTo>
                  <a:pt x="228502" y="290182"/>
                </a:moveTo>
                <a:lnTo>
                  <a:pt x="175526" y="290182"/>
                </a:lnTo>
                <a:lnTo>
                  <a:pt x="175526" y="541556"/>
                </a:lnTo>
                <a:lnTo>
                  <a:pt x="228502" y="541556"/>
                </a:lnTo>
                <a:lnTo>
                  <a:pt x="228502" y="290182"/>
                </a:lnTo>
                <a:close/>
              </a:path>
              <a:path w="314325" h="542925">
                <a:moveTo>
                  <a:pt x="156984" y="0"/>
                </a:moveTo>
                <a:lnTo>
                  <a:pt x="109305" y="7938"/>
                </a:lnTo>
                <a:lnTo>
                  <a:pt x="61626" y="34357"/>
                </a:lnTo>
                <a:lnTo>
                  <a:pt x="703" y="207273"/>
                </a:lnTo>
                <a:lnTo>
                  <a:pt x="0" y="217967"/>
                </a:lnTo>
                <a:lnTo>
                  <a:pt x="3021" y="228000"/>
                </a:lnTo>
                <a:lnTo>
                  <a:pt x="9519" y="236049"/>
                </a:lnTo>
                <a:lnTo>
                  <a:pt x="19245" y="240789"/>
                </a:lnTo>
                <a:lnTo>
                  <a:pt x="21894" y="241671"/>
                </a:lnTo>
                <a:lnTo>
                  <a:pt x="26308" y="241671"/>
                </a:lnTo>
                <a:lnTo>
                  <a:pt x="87231" y="93493"/>
                </a:lnTo>
                <a:lnTo>
                  <a:pt x="282388" y="93493"/>
                </a:lnTo>
                <a:lnTo>
                  <a:pt x="271766" y="55566"/>
                </a:lnTo>
                <a:lnTo>
                  <a:pt x="237442" y="23704"/>
                </a:lnTo>
                <a:lnTo>
                  <a:pt x="193240" y="4465"/>
                </a:lnTo>
                <a:lnTo>
                  <a:pt x="169400" y="496"/>
                </a:lnTo>
                <a:lnTo>
                  <a:pt x="156984" y="0"/>
                </a:lnTo>
                <a:close/>
              </a:path>
              <a:path w="314325" h="542925">
                <a:moveTo>
                  <a:pt x="282388" y="93493"/>
                </a:moveTo>
                <a:lnTo>
                  <a:pt x="228502" y="93493"/>
                </a:lnTo>
                <a:lnTo>
                  <a:pt x="263820" y="222267"/>
                </a:lnTo>
                <a:lnTo>
                  <a:pt x="267697" y="230136"/>
                </a:lnTo>
                <a:lnTo>
                  <a:pt x="273643" y="236269"/>
                </a:lnTo>
                <a:lnTo>
                  <a:pt x="281079" y="240252"/>
                </a:lnTo>
                <a:lnTo>
                  <a:pt x="289425" y="241671"/>
                </a:lnTo>
                <a:lnTo>
                  <a:pt x="293840" y="241671"/>
                </a:lnTo>
                <a:lnTo>
                  <a:pt x="296489" y="240789"/>
                </a:lnTo>
                <a:lnTo>
                  <a:pt x="304822" y="236049"/>
                </a:lnTo>
                <a:lnTo>
                  <a:pt x="310837" y="228000"/>
                </a:lnTo>
                <a:lnTo>
                  <a:pt x="313872" y="217967"/>
                </a:lnTo>
                <a:lnTo>
                  <a:pt x="313265" y="207273"/>
                </a:lnTo>
                <a:lnTo>
                  <a:pt x="282388" y="93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3189" y="1499539"/>
            <a:ext cx="255270" cy="543560"/>
          </a:xfrm>
          <a:custGeom>
            <a:avLst/>
            <a:gdLst/>
            <a:ahLst/>
            <a:cxnLst/>
            <a:rect l="l" t="t" r="r" b="b"/>
            <a:pathLst>
              <a:path w="255270" h="543560">
                <a:moveTo>
                  <a:pt x="234341" y="94375"/>
                </a:moveTo>
                <a:lnTo>
                  <a:pt x="87230" y="94375"/>
                </a:lnTo>
                <a:lnTo>
                  <a:pt x="87230" y="543320"/>
                </a:lnTo>
                <a:lnTo>
                  <a:pt x="140207" y="543320"/>
                </a:lnTo>
                <a:lnTo>
                  <a:pt x="140207" y="291064"/>
                </a:lnTo>
                <a:lnTo>
                  <a:pt x="228501" y="291064"/>
                </a:lnTo>
                <a:lnTo>
                  <a:pt x="228501" y="256666"/>
                </a:lnTo>
                <a:lnTo>
                  <a:pt x="216209" y="247777"/>
                </a:lnTo>
                <a:lnTo>
                  <a:pt x="207641" y="235167"/>
                </a:lnTo>
                <a:lnTo>
                  <a:pt x="203544" y="220076"/>
                </a:lnTo>
                <a:lnTo>
                  <a:pt x="204661" y="203745"/>
                </a:lnTo>
                <a:lnTo>
                  <a:pt x="234341" y="94375"/>
                </a:lnTo>
                <a:close/>
              </a:path>
              <a:path w="255270" h="543560">
                <a:moveTo>
                  <a:pt x="228501" y="291064"/>
                </a:moveTo>
                <a:lnTo>
                  <a:pt x="175524" y="291064"/>
                </a:lnTo>
                <a:lnTo>
                  <a:pt x="175524" y="542438"/>
                </a:lnTo>
                <a:lnTo>
                  <a:pt x="228501" y="542438"/>
                </a:lnTo>
                <a:lnTo>
                  <a:pt x="228501" y="291064"/>
                </a:lnTo>
                <a:close/>
              </a:path>
              <a:path w="255270" h="543560">
                <a:moveTo>
                  <a:pt x="156982" y="0"/>
                </a:moveTo>
                <a:lnTo>
                  <a:pt x="109304" y="7938"/>
                </a:lnTo>
                <a:lnTo>
                  <a:pt x="61625" y="34357"/>
                </a:lnTo>
                <a:lnTo>
                  <a:pt x="703" y="208155"/>
                </a:lnTo>
                <a:lnTo>
                  <a:pt x="0" y="218849"/>
                </a:lnTo>
                <a:lnTo>
                  <a:pt x="3021" y="228882"/>
                </a:lnTo>
                <a:lnTo>
                  <a:pt x="9519" y="236931"/>
                </a:lnTo>
                <a:lnTo>
                  <a:pt x="19245" y="241671"/>
                </a:lnTo>
                <a:lnTo>
                  <a:pt x="21894" y="242553"/>
                </a:lnTo>
                <a:lnTo>
                  <a:pt x="26307" y="242553"/>
                </a:lnTo>
                <a:lnTo>
                  <a:pt x="87230" y="94375"/>
                </a:lnTo>
                <a:lnTo>
                  <a:pt x="234341" y="94375"/>
                </a:lnTo>
                <a:lnTo>
                  <a:pt x="244394" y="57330"/>
                </a:lnTo>
                <a:lnTo>
                  <a:pt x="246160" y="49392"/>
                </a:lnTo>
                <a:lnTo>
                  <a:pt x="250574" y="42336"/>
                </a:lnTo>
                <a:lnTo>
                  <a:pt x="218361" y="13216"/>
                </a:lnTo>
                <a:lnTo>
                  <a:pt x="181484" y="1984"/>
                </a:lnTo>
                <a:lnTo>
                  <a:pt x="169399" y="496"/>
                </a:lnTo>
                <a:lnTo>
                  <a:pt x="15698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4520" y="1500421"/>
            <a:ext cx="255904" cy="542925"/>
          </a:xfrm>
          <a:custGeom>
            <a:avLst/>
            <a:gdLst/>
            <a:ahLst/>
            <a:cxnLst/>
            <a:rect l="l" t="t" r="r" b="b"/>
            <a:pathLst>
              <a:path w="255904" h="542925">
                <a:moveTo>
                  <a:pt x="98006" y="0"/>
                </a:moveTo>
                <a:lnTo>
                  <a:pt x="50327" y="7938"/>
                </a:lnTo>
                <a:lnTo>
                  <a:pt x="11588" y="27411"/>
                </a:lnTo>
                <a:lnTo>
                  <a:pt x="0" y="36162"/>
                </a:lnTo>
                <a:lnTo>
                  <a:pt x="5297" y="42336"/>
                </a:lnTo>
                <a:lnTo>
                  <a:pt x="8829" y="49392"/>
                </a:lnTo>
                <a:lnTo>
                  <a:pt x="10595" y="56448"/>
                </a:lnTo>
                <a:lnTo>
                  <a:pt x="50327" y="202863"/>
                </a:lnTo>
                <a:lnTo>
                  <a:pt x="51817" y="219194"/>
                </a:lnTo>
                <a:lnTo>
                  <a:pt x="47678" y="234285"/>
                </a:lnTo>
                <a:lnTo>
                  <a:pt x="38904" y="246895"/>
                </a:lnTo>
                <a:lnTo>
                  <a:pt x="26488" y="255784"/>
                </a:lnTo>
                <a:lnTo>
                  <a:pt x="26488" y="542438"/>
                </a:lnTo>
                <a:lnTo>
                  <a:pt x="79464" y="542438"/>
                </a:lnTo>
                <a:lnTo>
                  <a:pt x="79464" y="290182"/>
                </a:lnTo>
                <a:lnTo>
                  <a:pt x="167759" y="290182"/>
                </a:lnTo>
                <a:lnTo>
                  <a:pt x="167759" y="93493"/>
                </a:lnTo>
                <a:lnTo>
                  <a:pt x="223615" y="93493"/>
                </a:lnTo>
                <a:lnTo>
                  <a:pt x="214562" y="60858"/>
                </a:lnTo>
                <a:lnTo>
                  <a:pt x="178468" y="23704"/>
                </a:lnTo>
                <a:lnTo>
                  <a:pt x="134262" y="4465"/>
                </a:lnTo>
                <a:lnTo>
                  <a:pt x="110422" y="496"/>
                </a:lnTo>
                <a:lnTo>
                  <a:pt x="98006" y="0"/>
                </a:lnTo>
                <a:close/>
              </a:path>
              <a:path w="255904" h="542925">
                <a:moveTo>
                  <a:pt x="167759" y="290182"/>
                </a:moveTo>
                <a:lnTo>
                  <a:pt x="114782" y="290182"/>
                </a:lnTo>
                <a:lnTo>
                  <a:pt x="114782" y="541556"/>
                </a:lnTo>
                <a:lnTo>
                  <a:pt x="167759" y="541556"/>
                </a:lnTo>
                <a:lnTo>
                  <a:pt x="167759" y="290182"/>
                </a:lnTo>
                <a:close/>
              </a:path>
              <a:path w="255904" h="542925">
                <a:moveTo>
                  <a:pt x="223615" y="93493"/>
                </a:moveTo>
                <a:lnTo>
                  <a:pt x="167759" y="93493"/>
                </a:lnTo>
                <a:lnTo>
                  <a:pt x="203084" y="222267"/>
                </a:lnTo>
                <a:lnTo>
                  <a:pt x="206960" y="230136"/>
                </a:lnTo>
                <a:lnTo>
                  <a:pt x="212906" y="236269"/>
                </a:lnTo>
                <a:lnTo>
                  <a:pt x="220342" y="240252"/>
                </a:lnTo>
                <a:lnTo>
                  <a:pt x="228689" y="241671"/>
                </a:lnTo>
                <a:lnTo>
                  <a:pt x="233104" y="241671"/>
                </a:lnTo>
                <a:lnTo>
                  <a:pt x="235752" y="240789"/>
                </a:lnTo>
                <a:lnTo>
                  <a:pt x="245617" y="236049"/>
                </a:lnTo>
                <a:lnTo>
                  <a:pt x="252418" y="228000"/>
                </a:lnTo>
                <a:lnTo>
                  <a:pt x="255743" y="217967"/>
                </a:lnTo>
                <a:lnTo>
                  <a:pt x="255177" y="207273"/>
                </a:lnTo>
                <a:lnTo>
                  <a:pt x="223615" y="93493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164328" y="1306448"/>
            <a:ext cx="2055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r>
              <a:rPr sz="16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парламентариев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из 40</a:t>
            </a: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субъектов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Российской</a:t>
            </a: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1738" y="2379345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33D3C"/>
                </a:solidFill>
                <a:latin typeface="Calibri"/>
                <a:cs typeface="Calibri"/>
              </a:rPr>
              <a:t>Ключевые</a:t>
            </a:r>
            <a:r>
              <a:rPr sz="1800" spc="-40" dirty="0">
                <a:solidFill>
                  <a:srgbClr val="E33D3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3D3C"/>
                </a:solidFill>
                <a:latin typeface="Calibri"/>
                <a:cs typeface="Calibri"/>
              </a:rPr>
              <a:t>вопросы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7260" y="2915411"/>
            <a:ext cx="7073265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Реализация историко-патриотических проектов, посвященных</a:t>
            </a:r>
            <a:r>
              <a:rPr sz="1600" spc="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75-летию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Победы в Великой Отечественной</a:t>
            </a:r>
            <a:r>
              <a:rPr sz="1600" spc="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войне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1644" y="3656076"/>
            <a:ext cx="7074534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8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4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Развитие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добровольческого (волонтерского)</a:t>
            </a:r>
            <a:r>
              <a:rPr sz="1600" spc="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движения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1644" y="5140452"/>
            <a:ext cx="7074534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 marR="1042669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Участие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молодых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парламентариев в законодательной деятельности  Совета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ФС</a:t>
            </a:r>
            <a:r>
              <a:rPr sz="16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5423" y="3808476"/>
            <a:ext cx="170815" cy="279400"/>
          </a:xfrm>
          <a:custGeom>
            <a:avLst/>
            <a:gdLst/>
            <a:ahLst/>
            <a:cxnLst/>
            <a:rect l="l" t="t" r="r" b="b"/>
            <a:pathLst>
              <a:path w="170815" h="279400">
                <a:moveTo>
                  <a:pt x="0" y="0"/>
                </a:moveTo>
                <a:lnTo>
                  <a:pt x="0" y="278892"/>
                </a:lnTo>
                <a:lnTo>
                  <a:pt x="170688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1708" y="4500371"/>
            <a:ext cx="170815" cy="279400"/>
          </a:xfrm>
          <a:custGeom>
            <a:avLst/>
            <a:gdLst/>
            <a:ahLst/>
            <a:cxnLst/>
            <a:rect l="l" t="t" r="r" b="b"/>
            <a:pathLst>
              <a:path w="170815" h="279400">
                <a:moveTo>
                  <a:pt x="0" y="0"/>
                </a:moveTo>
                <a:lnTo>
                  <a:pt x="0" y="278891"/>
                </a:lnTo>
                <a:lnTo>
                  <a:pt x="170688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5423" y="5254752"/>
            <a:ext cx="177165" cy="279400"/>
          </a:xfrm>
          <a:custGeom>
            <a:avLst/>
            <a:gdLst/>
            <a:ahLst/>
            <a:cxnLst/>
            <a:rect l="l" t="t" r="r" b="b"/>
            <a:pathLst>
              <a:path w="177165" h="279400">
                <a:moveTo>
                  <a:pt x="0" y="0"/>
                </a:moveTo>
                <a:lnTo>
                  <a:pt x="0" y="278892"/>
                </a:lnTo>
                <a:lnTo>
                  <a:pt x="176784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15695" y="5942177"/>
            <a:ext cx="6735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4BA7"/>
                </a:solidFill>
                <a:latin typeface="Calibri"/>
                <a:cs typeface="Calibri"/>
              </a:rPr>
              <a:t>Мероприятие транслировалось на </a:t>
            </a:r>
            <a:r>
              <a:rPr sz="1600" spc="-10" dirty="0">
                <a:solidFill>
                  <a:srgbClr val="004BA7"/>
                </a:solidFill>
                <a:latin typeface="Calibri"/>
                <a:cs typeface="Calibri"/>
              </a:rPr>
              <a:t>канале </a:t>
            </a:r>
            <a:r>
              <a:rPr sz="1600" spc="-15" dirty="0">
                <a:solidFill>
                  <a:srgbClr val="004BA7"/>
                </a:solidFill>
                <a:latin typeface="Calibri"/>
                <a:cs typeface="Calibri"/>
              </a:rPr>
              <a:t>YouTube </a:t>
            </a:r>
            <a:r>
              <a:rPr sz="1600" spc="-10" dirty="0">
                <a:solidFill>
                  <a:srgbClr val="004BA7"/>
                </a:solidFill>
                <a:latin typeface="Calibri"/>
                <a:cs typeface="Calibri"/>
              </a:rPr>
              <a:t>Совета Федерации </a:t>
            </a:r>
            <a:r>
              <a:rPr sz="1600" spc="-5" dirty="0">
                <a:solidFill>
                  <a:srgbClr val="004BA7"/>
                </a:solidFill>
                <a:latin typeface="Calibri"/>
                <a:cs typeface="Calibri"/>
              </a:rPr>
              <a:t>ФС РФ  и </a:t>
            </a:r>
            <a:r>
              <a:rPr sz="1600" spc="-10" dirty="0">
                <a:solidFill>
                  <a:srgbClr val="004BA7"/>
                </a:solidFill>
                <a:latin typeface="Calibri"/>
                <a:cs typeface="Calibri"/>
              </a:rPr>
              <a:t>канале </a:t>
            </a:r>
            <a:r>
              <a:rPr sz="1600" spc="-5" dirty="0">
                <a:solidFill>
                  <a:srgbClr val="004BA7"/>
                </a:solidFill>
                <a:latin typeface="Calibri"/>
                <a:cs typeface="Calibri"/>
              </a:rPr>
              <a:t>"Вместе-РФ"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3231" y="3029711"/>
            <a:ext cx="169545" cy="295910"/>
          </a:xfrm>
          <a:custGeom>
            <a:avLst/>
            <a:gdLst/>
            <a:ahLst/>
            <a:cxnLst/>
            <a:rect l="l" t="t" r="r" b="b"/>
            <a:pathLst>
              <a:path w="169544" h="295910">
                <a:moveTo>
                  <a:pt x="0" y="0"/>
                </a:moveTo>
                <a:lnTo>
                  <a:pt x="0" y="295655"/>
                </a:lnTo>
                <a:lnTo>
                  <a:pt x="169164" y="147827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98219" y="4361688"/>
            <a:ext cx="7074534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8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Международное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молодежное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парламентское</a:t>
            </a:r>
            <a:r>
              <a:rPr sz="1600" spc="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взаимодействие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855452" y="242315"/>
            <a:ext cx="1336548" cy="682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289877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sz="3600" baseline="1157" dirty="0">
                <a:solidFill>
                  <a:srgbClr val="FFFFFF"/>
                </a:solidFill>
              </a:rPr>
              <a:t>4	</a:t>
            </a:r>
            <a:r>
              <a:rPr sz="1800" spc="-5" dirty="0"/>
              <a:t>ПОЛОЖЕНИЕ </a:t>
            </a:r>
            <a:r>
              <a:rPr sz="1800" dirty="0"/>
              <a:t>О</a:t>
            </a:r>
            <a:r>
              <a:rPr sz="1800" spc="-40" dirty="0"/>
              <a:t> </a:t>
            </a:r>
            <a:r>
              <a:rPr sz="1800" spc="-5" dirty="0"/>
              <a:t>ПАЛАТЕ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905553" y="993152"/>
            <a:ext cx="4100365" cy="5707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6750" y="1077595"/>
            <a:ext cx="44780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34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Распоряжением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Председателя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Совета  Федерации ФС РФ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В.И.</a:t>
            </a:r>
            <a:r>
              <a:rPr sz="18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МАТВИЕНКО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утверждена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новая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редакция</a:t>
            </a:r>
            <a:r>
              <a:rPr sz="1800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Calibri"/>
                <a:cs typeface="Calibri"/>
              </a:rPr>
              <a:t>Положения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о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Палате молодых законодателей </a:t>
            </a:r>
            <a:r>
              <a:rPr sz="1800" dirty="0">
                <a:solidFill>
                  <a:srgbClr val="2E5496"/>
                </a:solidFill>
                <a:latin typeface="Calibri"/>
                <a:cs typeface="Calibri"/>
              </a:rPr>
              <a:t>при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Совете  Федерации ФС</a:t>
            </a:r>
            <a:r>
              <a:rPr sz="1800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Calibri"/>
                <a:cs typeface="Calibri"/>
              </a:rPr>
              <a:t>РФ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959" y="2645664"/>
            <a:ext cx="4561205" cy="0"/>
          </a:xfrm>
          <a:custGeom>
            <a:avLst/>
            <a:gdLst/>
            <a:ahLst/>
            <a:cxnLst/>
            <a:rect l="l" t="t" r="r" b="b"/>
            <a:pathLst>
              <a:path w="4561205">
                <a:moveTo>
                  <a:pt x="0" y="0"/>
                </a:moveTo>
                <a:lnTo>
                  <a:pt x="456095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1149" y="3086674"/>
            <a:ext cx="49530" cy="99060"/>
          </a:xfrm>
          <a:custGeom>
            <a:avLst/>
            <a:gdLst/>
            <a:ahLst/>
            <a:cxnLst/>
            <a:rect l="l" t="t" r="r" b="b"/>
            <a:pathLst>
              <a:path w="49529" h="99060">
                <a:moveTo>
                  <a:pt x="24697" y="0"/>
                </a:moveTo>
                <a:lnTo>
                  <a:pt x="14934" y="1888"/>
                </a:lnTo>
                <a:lnTo>
                  <a:pt x="7100" y="7092"/>
                </a:lnTo>
                <a:lnTo>
                  <a:pt x="1890" y="14918"/>
                </a:lnTo>
                <a:lnTo>
                  <a:pt x="0" y="24671"/>
                </a:lnTo>
                <a:lnTo>
                  <a:pt x="0" y="74013"/>
                </a:lnTo>
                <a:lnTo>
                  <a:pt x="1890" y="83766"/>
                </a:lnTo>
                <a:lnTo>
                  <a:pt x="7100" y="91591"/>
                </a:lnTo>
                <a:lnTo>
                  <a:pt x="14934" y="96795"/>
                </a:lnTo>
                <a:lnTo>
                  <a:pt x="24697" y="98684"/>
                </a:lnTo>
                <a:lnTo>
                  <a:pt x="34460" y="96795"/>
                </a:lnTo>
                <a:lnTo>
                  <a:pt x="42293" y="91591"/>
                </a:lnTo>
                <a:lnTo>
                  <a:pt x="47503" y="83766"/>
                </a:lnTo>
                <a:lnTo>
                  <a:pt x="49394" y="74013"/>
                </a:lnTo>
                <a:lnTo>
                  <a:pt x="49394" y="24671"/>
                </a:lnTo>
                <a:lnTo>
                  <a:pt x="47503" y="14918"/>
                </a:lnTo>
                <a:lnTo>
                  <a:pt x="42293" y="7092"/>
                </a:lnTo>
                <a:lnTo>
                  <a:pt x="34460" y="1888"/>
                </a:lnTo>
                <a:lnTo>
                  <a:pt x="2469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2361" y="3621480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800" y="0"/>
                </a:lnTo>
              </a:path>
            </a:pathLst>
          </a:custGeom>
          <a:ln w="4950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2361" y="3530722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39">
                <a:moveTo>
                  <a:pt x="0" y="66005"/>
                </a:moveTo>
                <a:lnTo>
                  <a:pt x="49394" y="66005"/>
                </a:lnTo>
                <a:lnTo>
                  <a:pt x="49394" y="0"/>
                </a:lnTo>
                <a:lnTo>
                  <a:pt x="0" y="0"/>
                </a:lnTo>
                <a:lnTo>
                  <a:pt x="0" y="6600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2361" y="3514221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800" y="0"/>
                </a:lnTo>
              </a:path>
            </a:pathLst>
          </a:custGeom>
          <a:ln w="3300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2361" y="3431714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39">
                <a:moveTo>
                  <a:pt x="0" y="66005"/>
                </a:moveTo>
                <a:lnTo>
                  <a:pt x="49394" y="66005"/>
                </a:lnTo>
                <a:lnTo>
                  <a:pt x="49394" y="0"/>
                </a:lnTo>
                <a:lnTo>
                  <a:pt x="0" y="0"/>
                </a:lnTo>
                <a:lnTo>
                  <a:pt x="0" y="6600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2361" y="3415213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800" y="0"/>
                </a:lnTo>
              </a:path>
            </a:pathLst>
          </a:custGeom>
          <a:ln w="3300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2361" y="3333976"/>
            <a:ext cx="49530" cy="64769"/>
          </a:xfrm>
          <a:custGeom>
            <a:avLst/>
            <a:gdLst/>
            <a:ahLst/>
            <a:cxnLst/>
            <a:rect l="l" t="t" r="r" b="b"/>
            <a:pathLst>
              <a:path w="49529" h="64770">
                <a:moveTo>
                  <a:pt x="0" y="64735"/>
                </a:moveTo>
                <a:lnTo>
                  <a:pt x="49394" y="64735"/>
                </a:lnTo>
                <a:lnTo>
                  <a:pt x="49394" y="0"/>
                </a:lnTo>
                <a:lnTo>
                  <a:pt x="0" y="0"/>
                </a:lnTo>
                <a:lnTo>
                  <a:pt x="0" y="6473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2361" y="3309224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800" y="0"/>
                </a:lnTo>
              </a:path>
            </a:pathLst>
          </a:custGeom>
          <a:ln w="4950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3473" y="3530754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8120" y="3530754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2767" y="3530754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39">
                <a:moveTo>
                  <a:pt x="49394" y="0"/>
                </a:moveTo>
                <a:lnTo>
                  <a:pt x="0" y="0"/>
                </a:lnTo>
                <a:lnTo>
                  <a:pt x="0" y="65789"/>
                </a:lnTo>
                <a:lnTo>
                  <a:pt x="49394" y="65789"/>
                </a:lnTo>
                <a:lnTo>
                  <a:pt x="4939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3473" y="3432069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8120" y="3432069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2767" y="3432069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39">
                <a:moveTo>
                  <a:pt x="49394" y="0"/>
                </a:moveTo>
                <a:lnTo>
                  <a:pt x="0" y="0"/>
                </a:lnTo>
                <a:lnTo>
                  <a:pt x="0" y="65789"/>
                </a:lnTo>
                <a:lnTo>
                  <a:pt x="49394" y="65789"/>
                </a:lnTo>
                <a:lnTo>
                  <a:pt x="4939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3473" y="3333385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68120" y="3333385"/>
            <a:ext cx="33020" cy="66040"/>
          </a:xfrm>
          <a:custGeom>
            <a:avLst/>
            <a:gdLst/>
            <a:ahLst/>
            <a:cxnLst/>
            <a:rect l="l" t="t" r="r" b="b"/>
            <a:pathLst>
              <a:path w="33020" h="66039">
                <a:moveTo>
                  <a:pt x="32929" y="0"/>
                </a:moveTo>
                <a:lnTo>
                  <a:pt x="0" y="0"/>
                </a:lnTo>
                <a:lnTo>
                  <a:pt x="0" y="65789"/>
                </a:lnTo>
                <a:lnTo>
                  <a:pt x="32929" y="65789"/>
                </a:lnTo>
                <a:lnTo>
                  <a:pt x="3292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2767" y="3333385"/>
            <a:ext cx="49530" cy="66040"/>
          </a:xfrm>
          <a:custGeom>
            <a:avLst/>
            <a:gdLst/>
            <a:ahLst/>
            <a:cxnLst/>
            <a:rect l="l" t="t" r="r" b="b"/>
            <a:pathLst>
              <a:path w="49529" h="66039">
                <a:moveTo>
                  <a:pt x="49394" y="0"/>
                </a:moveTo>
                <a:lnTo>
                  <a:pt x="0" y="0"/>
                </a:lnTo>
                <a:lnTo>
                  <a:pt x="0" y="65789"/>
                </a:lnTo>
                <a:lnTo>
                  <a:pt x="49394" y="65789"/>
                </a:lnTo>
                <a:lnTo>
                  <a:pt x="4939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3979" y="3086674"/>
            <a:ext cx="49530" cy="99060"/>
          </a:xfrm>
          <a:custGeom>
            <a:avLst/>
            <a:gdLst/>
            <a:ahLst/>
            <a:cxnLst/>
            <a:rect l="l" t="t" r="r" b="b"/>
            <a:pathLst>
              <a:path w="49529" h="99060">
                <a:moveTo>
                  <a:pt x="24697" y="0"/>
                </a:moveTo>
                <a:lnTo>
                  <a:pt x="14934" y="1888"/>
                </a:lnTo>
                <a:lnTo>
                  <a:pt x="7100" y="7092"/>
                </a:lnTo>
                <a:lnTo>
                  <a:pt x="1890" y="14918"/>
                </a:lnTo>
                <a:lnTo>
                  <a:pt x="0" y="24671"/>
                </a:lnTo>
                <a:lnTo>
                  <a:pt x="0" y="74013"/>
                </a:lnTo>
                <a:lnTo>
                  <a:pt x="1890" y="83766"/>
                </a:lnTo>
                <a:lnTo>
                  <a:pt x="7100" y="91591"/>
                </a:lnTo>
                <a:lnTo>
                  <a:pt x="14934" y="96795"/>
                </a:lnTo>
                <a:lnTo>
                  <a:pt x="24697" y="98684"/>
                </a:lnTo>
                <a:lnTo>
                  <a:pt x="34460" y="96795"/>
                </a:lnTo>
                <a:lnTo>
                  <a:pt x="42293" y="91591"/>
                </a:lnTo>
                <a:lnTo>
                  <a:pt x="47503" y="83766"/>
                </a:lnTo>
                <a:lnTo>
                  <a:pt x="49394" y="74013"/>
                </a:lnTo>
                <a:lnTo>
                  <a:pt x="49394" y="24671"/>
                </a:lnTo>
                <a:lnTo>
                  <a:pt x="47503" y="14918"/>
                </a:lnTo>
                <a:lnTo>
                  <a:pt x="42293" y="7092"/>
                </a:lnTo>
                <a:lnTo>
                  <a:pt x="34460" y="1888"/>
                </a:lnTo>
                <a:lnTo>
                  <a:pt x="2469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2361" y="3136016"/>
            <a:ext cx="560070" cy="115570"/>
          </a:xfrm>
          <a:custGeom>
            <a:avLst/>
            <a:gdLst/>
            <a:ahLst/>
            <a:cxnLst/>
            <a:rect l="l" t="t" r="r" b="b"/>
            <a:pathLst>
              <a:path w="560070" h="115570">
                <a:moveTo>
                  <a:pt x="65858" y="0"/>
                </a:moveTo>
                <a:lnTo>
                  <a:pt x="0" y="0"/>
                </a:lnTo>
                <a:lnTo>
                  <a:pt x="0" y="115131"/>
                </a:lnTo>
                <a:lnTo>
                  <a:pt x="559800" y="115131"/>
                </a:lnTo>
                <a:lnTo>
                  <a:pt x="559800" y="82237"/>
                </a:lnTo>
                <a:lnTo>
                  <a:pt x="123485" y="82237"/>
                </a:lnTo>
                <a:lnTo>
                  <a:pt x="100936" y="77752"/>
                </a:lnTo>
                <a:lnTo>
                  <a:pt x="82632" y="65481"/>
                </a:lnTo>
                <a:lnTo>
                  <a:pt x="70348" y="47196"/>
                </a:lnTo>
                <a:lnTo>
                  <a:pt x="65858" y="24671"/>
                </a:lnTo>
                <a:lnTo>
                  <a:pt x="65858" y="0"/>
                </a:lnTo>
                <a:close/>
              </a:path>
              <a:path w="560070" h="115570">
                <a:moveTo>
                  <a:pt x="378688" y="0"/>
                </a:moveTo>
                <a:lnTo>
                  <a:pt x="181111" y="0"/>
                </a:lnTo>
                <a:lnTo>
                  <a:pt x="181111" y="24671"/>
                </a:lnTo>
                <a:lnTo>
                  <a:pt x="176622" y="47196"/>
                </a:lnTo>
                <a:lnTo>
                  <a:pt x="164338" y="65481"/>
                </a:lnTo>
                <a:lnTo>
                  <a:pt x="146034" y="77752"/>
                </a:lnTo>
                <a:lnTo>
                  <a:pt x="123485" y="82237"/>
                </a:lnTo>
                <a:lnTo>
                  <a:pt x="436314" y="82237"/>
                </a:lnTo>
                <a:lnTo>
                  <a:pt x="413765" y="77752"/>
                </a:lnTo>
                <a:lnTo>
                  <a:pt x="395461" y="65481"/>
                </a:lnTo>
                <a:lnTo>
                  <a:pt x="383177" y="47196"/>
                </a:lnTo>
                <a:lnTo>
                  <a:pt x="378688" y="24671"/>
                </a:lnTo>
                <a:lnTo>
                  <a:pt x="378688" y="0"/>
                </a:lnTo>
                <a:close/>
              </a:path>
              <a:path w="560070" h="115570">
                <a:moveTo>
                  <a:pt x="559800" y="0"/>
                </a:moveTo>
                <a:lnTo>
                  <a:pt x="493941" y="0"/>
                </a:lnTo>
                <a:lnTo>
                  <a:pt x="493941" y="24671"/>
                </a:lnTo>
                <a:lnTo>
                  <a:pt x="489452" y="47196"/>
                </a:lnTo>
                <a:lnTo>
                  <a:pt x="477167" y="65481"/>
                </a:lnTo>
                <a:lnTo>
                  <a:pt x="458863" y="77752"/>
                </a:lnTo>
                <a:lnTo>
                  <a:pt x="436314" y="82237"/>
                </a:lnTo>
                <a:lnTo>
                  <a:pt x="559800" y="82237"/>
                </a:lnTo>
                <a:lnTo>
                  <a:pt x="5598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80659" y="3218815"/>
            <a:ext cx="2688590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15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сентября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2020</a:t>
            </a:r>
            <a:r>
              <a:rPr sz="18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R="1524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Цели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деятельности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Палаты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0571" y="4632959"/>
            <a:ext cx="5151120" cy="7518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0650" rIns="0" bIns="0" rtlCol="0">
            <a:spAutoFit/>
          </a:bodyPr>
          <a:lstStyle/>
          <a:p>
            <a:pPr marL="92075" marR="1254125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Содействие законодательной деятельности  Совета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ФС</a:t>
            </a:r>
            <a:r>
              <a:rPr sz="16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15584" y="4831079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5" h="279400">
                <a:moveTo>
                  <a:pt x="0" y="0"/>
                </a:moveTo>
                <a:lnTo>
                  <a:pt x="0" y="278892"/>
                </a:lnTo>
                <a:lnTo>
                  <a:pt x="184403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3140" y="5564123"/>
            <a:ext cx="5175885" cy="7531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0650" rIns="0" bIns="0" rtlCol="0">
            <a:spAutoFit/>
          </a:bodyPr>
          <a:lstStyle/>
          <a:p>
            <a:pPr marL="91440" marR="1426210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Развитие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молодежного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парламентаризма  в Российской</a:t>
            </a:r>
            <a:r>
              <a:rPr sz="16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38444" y="5725667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5" h="279400">
                <a:moveTo>
                  <a:pt x="0" y="0"/>
                </a:moveTo>
                <a:lnTo>
                  <a:pt x="0" y="278891"/>
                </a:lnTo>
                <a:lnTo>
                  <a:pt x="184403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4152" y="124968"/>
            <a:ext cx="3858895" cy="4471670"/>
          </a:xfrm>
          <a:custGeom>
            <a:avLst/>
            <a:gdLst/>
            <a:ahLst/>
            <a:cxnLst/>
            <a:rect l="l" t="t" r="r" b="b"/>
            <a:pathLst>
              <a:path w="3858895" h="4471670">
                <a:moveTo>
                  <a:pt x="0" y="4471415"/>
                </a:moveTo>
                <a:lnTo>
                  <a:pt x="3858767" y="4471415"/>
                </a:lnTo>
                <a:lnTo>
                  <a:pt x="3858767" y="0"/>
                </a:lnTo>
                <a:lnTo>
                  <a:pt x="0" y="0"/>
                </a:lnTo>
                <a:lnTo>
                  <a:pt x="0" y="4471415"/>
                </a:lnTo>
                <a:close/>
              </a:path>
            </a:pathLst>
          </a:custGeom>
          <a:ln w="571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0227"/>
            <a:ext cx="489584" cy="399415"/>
          </a:xfrm>
          <a:custGeom>
            <a:avLst/>
            <a:gdLst/>
            <a:ahLst/>
            <a:cxnLst/>
            <a:rect l="l" t="t" r="r" b="b"/>
            <a:pathLst>
              <a:path w="489584" h="399415">
                <a:moveTo>
                  <a:pt x="0" y="399288"/>
                </a:moveTo>
                <a:lnTo>
                  <a:pt x="489203" y="399288"/>
                </a:lnTo>
                <a:lnTo>
                  <a:pt x="489203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208597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sz="3600" baseline="1157" dirty="0">
                <a:solidFill>
                  <a:srgbClr val="FFFFFF"/>
                </a:solidFill>
              </a:rPr>
              <a:t>5	</a:t>
            </a:r>
            <a:r>
              <a:rPr sz="1800" spc="-10" dirty="0"/>
              <a:t>МЕРОПРИЯТИЯ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0864871" y="6065462"/>
            <a:ext cx="1133794" cy="550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8191" y="371856"/>
            <a:ext cx="5521452" cy="394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5458" y="1322729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30730" y="0"/>
                </a:moveTo>
                <a:lnTo>
                  <a:pt x="18582" y="2353"/>
                </a:lnTo>
                <a:lnTo>
                  <a:pt x="8835" y="8838"/>
                </a:lnTo>
                <a:lnTo>
                  <a:pt x="2352" y="18590"/>
                </a:lnTo>
                <a:lnTo>
                  <a:pt x="0" y="30743"/>
                </a:lnTo>
                <a:lnTo>
                  <a:pt x="0" y="92231"/>
                </a:lnTo>
                <a:lnTo>
                  <a:pt x="2352" y="104385"/>
                </a:lnTo>
                <a:lnTo>
                  <a:pt x="8835" y="114136"/>
                </a:lnTo>
                <a:lnTo>
                  <a:pt x="18582" y="120621"/>
                </a:lnTo>
                <a:lnTo>
                  <a:pt x="30730" y="122975"/>
                </a:lnTo>
                <a:lnTo>
                  <a:pt x="42879" y="120621"/>
                </a:lnTo>
                <a:lnTo>
                  <a:pt x="52626" y="114136"/>
                </a:lnTo>
                <a:lnTo>
                  <a:pt x="59109" y="104385"/>
                </a:lnTo>
                <a:lnTo>
                  <a:pt x="61461" y="92231"/>
                </a:lnTo>
                <a:lnTo>
                  <a:pt x="61461" y="30743"/>
                </a:lnTo>
                <a:lnTo>
                  <a:pt x="59109" y="18590"/>
                </a:lnTo>
                <a:lnTo>
                  <a:pt x="52626" y="8838"/>
                </a:lnTo>
                <a:lnTo>
                  <a:pt x="42879" y="2353"/>
                </a:lnTo>
                <a:lnTo>
                  <a:pt x="3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534" y="1988655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622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534" y="1876237"/>
            <a:ext cx="61594" cy="81915"/>
          </a:xfrm>
          <a:custGeom>
            <a:avLst/>
            <a:gdLst/>
            <a:ahLst/>
            <a:cxnLst/>
            <a:rect l="l" t="t" r="r" b="b"/>
            <a:pathLst>
              <a:path w="61595" h="81914">
                <a:moveTo>
                  <a:pt x="0" y="81297"/>
                </a:moveTo>
                <a:lnTo>
                  <a:pt x="61461" y="81297"/>
                </a:lnTo>
                <a:lnTo>
                  <a:pt x="61461" y="0"/>
                </a:lnTo>
                <a:lnTo>
                  <a:pt x="0" y="0"/>
                </a:lnTo>
                <a:lnTo>
                  <a:pt x="0" y="8129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534" y="1855912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4064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534" y="1753021"/>
            <a:ext cx="61594" cy="83185"/>
          </a:xfrm>
          <a:custGeom>
            <a:avLst/>
            <a:gdLst/>
            <a:ahLst/>
            <a:cxnLst/>
            <a:rect l="l" t="t" r="r" b="b"/>
            <a:pathLst>
              <a:path w="61595" h="83185">
                <a:moveTo>
                  <a:pt x="0" y="82567"/>
                </a:moveTo>
                <a:lnTo>
                  <a:pt x="61461" y="82567"/>
                </a:lnTo>
                <a:lnTo>
                  <a:pt x="61461" y="0"/>
                </a:lnTo>
                <a:lnTo>
                  <a:pt x="0" y="0"/>
                </a:lnTo>
                <a:lnTo>
                  <a:pt x="0" y="8256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534" y="1732696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4064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534" y="1629805"/>
            <a:ext cx="61594" cy="83185"/>
          </a:xfrm>
          <a:custGeom>
            <a:avLst/>
            <a:gdLst/>
            <a:ahLst/>
            <a:cxnLst/>
            <a:rect l="l" t="t" r="r" b="b"/>
            <a:pathLst>
              <a:path w="61595" h="83185">
                <a:moveTo>
                  <a:pt x="0" y="82567"/>
                </a:moveTo>
                <a:lnTo>
                  <a:pt x="61461" y="82567"/>
                </a:lnTo>
                <a:lnTo>
                  <a:pt x="61461" y="0"/>
                </a:lnTo>
                <a:lnTo>
                  <a:pt x="0" y="0"/>
                </a:lnTo>
                <a:lnTo>
                  <a:pt x="0" y="8256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534" y="1599318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569" y="0"/>
                </a:lnTo>
              </a:path>
            </a:pathLst>
          </a:custGeom>
          <a:ln w="6097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7895" y="1876119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2768" y="1876119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7641" y="1876119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4" h="82550">
                <a:moveTo>
                  <a:pt x="61461" y="0"/>
                </a:moveTo>
                <a:lnTo>
                  <a:pt x="0" y="0"/>
                </a:lnTo>
                <a:lnTo>
                  <a:pt x="0" y="81983"/>
                </a:lnTo>
                <a:lnTo>
                  <a:pt x="61461" y="8198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7895" y="1753144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2768" y="1753144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7641" y="1753144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4" h="82550">
                <a:moveTo>
                  <a:pt x="61461" y="0"/>
                </a:moveTo>
                <a:lnTo>
                  <a:pt x="0" y="0"/>
                </a:lnTo>
                <a:lnTo>
                  <a:pt x="0" y="81983"/>
                </a:lnTo>
                <a:lnTo>
                  <a:pt x="61461" y="8198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7895" y="1630168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768" y="1630168"/>
            <a:ext cx="41275" cy="82550"/>
          </a:xfrm>
          <a:custGeom>
            <a:avLst/>
            <a:gdLst/>
            <a:ahLst/>
            <a:cxnLst/>
            <a:rect l="l" t="t" r="r" b="b"/>
            <a:pathLst>
              <a:path w="41275" h="82550">
                <a:moveTo>
                  <a:pt x="40974" y="0"/>
                </a:moveTo>
                <a:lnTo>
                  <a:pt x="0" y="0"/>
                </a:lnTo>
                <a:lnTo>
                  <a:pt x="0" y="81983"/>
                </a:lnTo>
                <a:lnTo>
                  <a:pt x="40974" y="81983"/>
                </a:lnTo>
                <a:lnTo>
                  <a:pt x="4097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7641" y="1630168"/>
            <a:ext cx="61594" cy="82550"/>
          </a:xfrm>
          <a:custGeom>
            <a:avLst/>
            <a:gdLst/>
            <a:ahLst/>
            <a:cxnLst/>
            <a:rect l="l" t="t" r="r" b="b"/>
            <a:pathLst>
              <a:path w="61594" h="82550">
                <a:moveTo>
                  <a:pt x="61461" y="0"/>
                </a:moveTo>
                <a:lnTo>
                  <a:pt x="0" y="0"/>
                </a:lnTo>
                <a:lnTo>
                  <a:pt x="0" y="81983"/>
                </a:lnTo>
                <a:lnTo>
                  <a:pt x="61461" y="81983"/>
                </a:lnTo>
                <a:lnTo>
                  <a:pt x="614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4717" y="1322729"/>
            <a:ext cx="61594" cy="123189"/>
          </a:xfrm>
          <a:custGeom>
            <a:avLst/>
            <a:gdLst/>
            <a:ahLst/>
            <a:cxnLst/>
            <a:rect l="l" t="t" r="r" b="b"/>
            <a:pathLst>
              <a:path w="61594" h="123190">
                <a:moveTo>
                  <a:pt x="30730" y="0"/>
                </a:moveTo>
                <a:lnTo>
                  <a:pt x="18582" y="2353"/>
                </a:lnTo>
                <a:lnTo>
                  <a:pt x="8835" y="8838"/>
                </a:lnTo>
                <a:lnTo>
                  <a:pt x="2352" y="18590"/>
                </a:lnTo>
                <a:lnTo>
                  <a:pt x="0" y="30743"/>
                </a:lnTo>
                <a:lnTo>
                  <a:pt x="0" y="92231"/>
                </a:lnTo>
                <a:lnTo>
                  <a:pt x="2352" y="104385"/>
                </a:lnTo>
                <a:lnTo>
                  <a:pt x="8835" y="114136"/>
                </a:lnTo>
                <a:lnTo>
                  <a:pt x="18582" y="120621"/>
                </a:lnTo>
                <a:lnTo>
                  <a:pt x="30730" y="122975"/>
                </a:lnTo>
                <a:lnTo>
                  <a:pt x="42879" y="120621"/>
                </a:lnTo>
                <a:lnTo>
                  <a:pt x="52626" y="114136"/>
                </a:lnTo>
                <a:lnTo>
                  <a:pt x="59109" y="104385"/>
                </a:lnTo>
                <a:lnTo>
                  <a:pt x="61461" y="92231"/>
                </a:lnTo>
                <a:lnTo>
                  <a:pt x="61461" y="30743"/>
                </a:lnTo>
                <a:lnTo>
                  <a:pt x="59109" y="18590"/>
                </a:lnTo>
                <a:lnTo>
                  <a:pt x="52626" y="8838"/>
                </a:lnTo>
                <a:lnTo>
                  <a:pt x="42879" y="2353"/>
                </a:lnTo>
                <a:lnTo>
                  <a:pt x="307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534" y="1384217"/>
            <a:ext cx="696595" cy="143510"/>
          </a:xfrm>
          <a:custGeom>
            <a:avLst/>
            <a:gdLst/>
            <a:ahLst/>
            <a:cxnLst/>
            <a:rect l="l" t="t" r="r" b="b"/>
            <a:pathLst>
              <a:path w="696594" h="143509">
                <a:moveTo>
                  <a:pt x="81949" y="0"/>
                </a:moveTo>
                <a:lnTo>
                  <a:pt x="0" y="0"/>
                </a:lnTo>
                <a:lnTo>
                  <a:pt x="0" y="143471"/>
                </a:lnTo>
                <a:lnTo>
                  <a:pt x="696569" y="143471"/>
                </a:lnTo>
                <a:lnTo>
                  <a:pt x="696569" y="102479"/>
                </a:lnTo>
                <a:lnTo>
                  <a:pt x="153654" y="102479"/>
                </a:lnTo>
                <a:lnTo>
                  <a:pt x="125596" y="96891"/>
                </a:lnTo>
                <a:lnTo>
                  <a:pt x="102820" y="81599"/>
                </a:lnTo>
                <a:lnTo>
                  <a:pt x="87535" y="58813"/>
                </a:lnTo>
                <a:lnTo>
                  <a:pt x="81949" y="30743"/>
                </a:lnTo>
                <a:lnTo>
                  <a:pt x="81949" y="0"/>
                </a:lnTo>
                <a:close/>
              </a:path>
              <a:path w="696594" h="143509">
                <a:moveTo>
                  <a:pt x="471208" y="0"/>
                </a:moveTo>
                <a:lnTo>
                  <a:pt x="225360" y="0"/>
                </a:lnTo>
                <a:lnTo>
                  <a:pt x="225360" y="30743"/>
                </a:lnTo>
                <a:lnTo>
                  <a:pt x="219774" y="58813"/>
                </a:lnTo>
                <a:lnTo>
                  <a:pt x="204489" y="81599"/>
                </a:lnTo>
                <a:lnTo>
                  <a:pt x="181713" y="96891"/>
                </a:lnTo>
                <a:lnTo>
                  <a:pt x="153654" y="102479"/>
                </a:lnTo>
                <a:lnTo>
                  <a:pt x="542914" y="102479"/>
                </a:lnTo>
                <a:lnTo>
                  <a:pt x="514856" y="96891"/>
                </a:lnTo>
                <a:lnTo>
                  <a:pt x="492080" y="81599"/>
                </a:lnTo>
                <a:lnTo>
                  <a:pt x="476794" y="58813"/>
                </a:lnTo>
                <a:lnTo>
                  <a:pt x="471208" y="30743"/>
                </a:lnTo>
                <a:lnTo>
                  <a:pt x="471208" y="0"/>
                </a:lnTo>
                <a:close/>
              </a:path>
              <a:path w="696594" h="143509">
                <a:moveTo>
                  <a:pt x="696569" y="0"/>
                </a:moveTo>
                <a:lnTo>
                  <a:pt x="614619" y="0"/>
                </a:lnTo>
                <a:lnTo>
                  <a:pt x="614619" y="30743"/>
                </a:lnTo>
                <a:lnTo>
                  <a:pt x="609033" y="58813"/>
                </a:lnTo>
                <a:lnTo>
                  <a:pt x="593748" y="81599"/>
                </a:lnTo>
                <a:lnTo>
                  <a:pt x="570972" y="96891"/>
                </a:lnTo>
                <a:lnTo>
                  <a:pt x="542914" y="102479"/>
                </a:lnTo>
                <a:lnTo>
                  <a:pt x="696569" y="102479"/>
                </a:lnTo>
                <a:lnTo>
                  <a:pt x="69656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46403" y="4395215"/>
            <a:ext cx="6757670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504825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Минпросвещению России – о проведении тематических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мероприятий 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в рамках летней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оздоровительной</a:t>
            </a:r>
            <a:r>
              <a:rPr sz="1600" spc="3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кампании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403" y="5137403"/>
            <a:ext cx="9391015" cy="5854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 marR="610235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Минкультуры России – о бесплатном показе в кинотеатрах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регионов фильмов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о войне, являющихся  отечественным культурным</a:t>
            </a:r>
            <a:r>
              <a:rPr sz="1600" spc="4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достоянием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6403" y="5879591"/>
            <a:ext cx="9391015" cy="82041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362585" algn="just">
              <a:lnSpc>
                <a:spcPct val="100000"/>
              </a:lnSpc>
              <a:spcBef>
                <a:spcPts val="260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Федеральному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агентству по туризму –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включить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 туристические пакеты,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предлагаемые для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школьных  экскурсионных групп в субъектах Российской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Федерации,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экскурсии по местам, связанным с историей 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Великой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Отечественной</a:t>
            </a:r>
            <a:r>
              <a:rPr sz="1600" spc="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войны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1040" y="4526279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3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4944" y="5323332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3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944" y="6140196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1"/>
                </a:lnTo>
                <a:lnTo>
                  <a:pt x="184403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E33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6089" y="1561337"/>
            <a:ext cx="4716145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059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28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января 2020</a:t>
            </a:r>
            <a:r>
              <a:rPr sz="1600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Дискуссии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прошли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в рамках XXVIII</a:t>
            </a:r>
            <a:r>
              <a:rPr sz="160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Международных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Рождественских образовательных</a:t>
            </a:r>
            <a:r>
              <a:rPr sz="1600" spc="9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чтений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898989"/>
                </a:solidFill>
                <a:latin typeface="Calibri"/>
                <a:cs typeface="Calibri"/>
              </a:rPr>
              <a:t>«Великая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Победа: наследие </a:t>
            </a:r>
            <a:r>
              <a:rPr sz="1600" spc="-5" dirty="0">
                <a:solidFill>
                  <a:srgbClr val="898989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98989"/>
                </a:solidFill>
                <a:latin typeface="Calibri"/>
                <a:cs typeface="Calibri"/>
              </a:rPr>
              <a:t>наследники»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208597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lang="ru-RU" sz="3600" baseline="1157" dirty="0" smtClean="0">
                <a:solidFill>
                  <a:srgbClr val="FFFFFF"/>
                </a:solidFill>
              </a:rPr>
              <a:t>6</a:t>
            </a:r>
            <a:r>
              <a:rPr sz="3600" baseline="1157" dirty="0">
                <a:solidFill>
                  <a:srgbClr val="FFFFFF"/>
                </a:solidFill>
              </a:rPr>
              <a:t>	</a:t>
            </a:r>
            <a:r>
              <a:rPr sz="1800" spc="-10" dirty="0"/>
              <a:t>МЕРОПРИЯТИЯ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391807" y="2430805"/>
            <a:ext cx="2134891" cy="2191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4576" y="2533565"/>
            <a:ext cx="2014608" cy="1836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692" y="1084579"/>
            <a:ext cx="41243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Общероссийское голосование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по вопросу 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одобрения изменений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Конституцию 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Российской</a:t>
            </a:r>
            <a:r>
              <a:rPr sz="1800" spc="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"/>
                <a:cs typeface="Calibri"/>
              </a:rPr>
              <a:t>Федерации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7368" y="1087628"/>
            <a:ext cx="46005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24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В Государственную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Думу Федерального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Собрания 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Российской Федерации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внесен</a:t>
            </a:r>
            <a:r>
              <a:rPr sz="1600" spc="114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законопроект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№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993419-7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«О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молодежной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политике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Российской</a:t>
            </a:r>
            <a:r>
              <a:rPr sz="16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Федерации»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088" y="2139695"/>
            <a:ext cx="4612005" cy="0"/>
          </a:xfrm>
          <a:custGeom>
            <a:avLst/>
            <a:gdLst/>
            <a:ahLst/>
            <a:cxnLst/>
            <a:rect l="l" t="t" r="r" b="b"/>
            <a:pathLst>
              <a:path w="4612005">
                <a:moveTo>
                  <a:pt x="0" y="0"/>
                </a:moveTo>
                <a:lnTo>
                  <a:pt x="4611624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0068" y="2139695"/>
            <a:ext cx="4612005" cy="0"/>
          </a:xfrm>
          <a:custGeom>
            <a:avLst/>
            <a:gdLst/>
            <a:ahLst/>
            <a:cxnLst/>
            <a:rect l="l" t="t" r="r" b="b"/>
            <a:pathLst>
              <a:path w="4612005">
                <a:moveTo>
                  <a:pt x="0" y="0"/>
                </a:moveTo>
                <a:lnTo>
                  <a:pt x="4611624" y="0"/>
                </a:lnTo>
              </a:path>
            </a:pathLst>
          </a:custGeom>
          <a:ln w="635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7902" y="324683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5" h="79375">
                <a:moveTo>
                  <a:pt x="19701" y="0"/>
                </a:moveTo>
                <a:lnTo>
                  <a:pt x="11913" y="1510"/>
                </a:lnTo>
                <a:lnTo>
                  <a:pt x="5664" y="5671"/>
                </a:lnTo>
                <a:lnTo>
                  <a:pt x="1508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08" y="66980"/>
                </a:lnTo>
                <a:lnTo>
                  <a:pt x="5664" y="73238"/>
                </a:lnTo>
                <a:lnTo>
                  <a:pt x="11913" y="77399"/>
                </a:lnTo>
                <a:lnTo>
                  <a:pt x="19701" y="78909"/>
                </a:lnTo>
                <a:lnTo>
                  <a:pt x="27489" y="77399"/>
                </a:lnTo>
                <a:lnTo>
                  <a:pt x="33738" y="73238"/>
                </a:lnTo>
                <a:lnTo>
                  <a:pt x="37894" y="66980"/>
                </a:lnTo>
                <a:lnTo>
                  <a:pt x="39402" y="59182"/>
                </a:lnTo>
                <a:lnTo>
                  <a:pt x="39402" y="19727"/>
                </a:lnTo>
                <a:lnTo>
                  <a:pt x="37894" y="11928"/>
                </a:lnTo>
                <a:lnTo>
                  <a:pt x="33738" y="5671"/>
                </a:lnTo>
                <a:lnTo>
                  <a:pt x="27489" y="1510"/>
                </a:lnTo>
                <a:lnTo>
                  <a:pt x="197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9097" y="367428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4066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9097" y="3601849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9097" y="358850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2668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9097" y="3523057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9097" y="350971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26687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9097" y="3444265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0" y="52104"/>
                </a:moveTo>
                <a:lnTo>
                  <a:pt x="39402" y="52104"/>
                </a:lnTo>
                <a:lnTo>
                  <a:pt x="39402" y="0"/>
                </a:lnTo>
                <a:lnTo>
                  <a:pt x="0" y="0"/>
                </a:lnTo>
                <a:lnTo>
                  <a:pt x="0" y="5210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9097" y="342456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61" y="0"/>
                </a:lnTo>
              </a:path>
            </a:pathLst>
          </a:custGeom>
          <a:ln w="393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3573" y="360193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4915" y="360193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6256" y="360193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3573" y="352302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4915" y="352302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6256" y="352302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3573" y="3444113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4915" y="3444113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69" h="52704">
                <a:moveTo>
                  <a:pt x="26268" y="0"/>
                </a:moveTo>
                <a:lnTo>
                  <a:pt x="0" y="0"/>
                </a:lnTo>
                <a:lnTo>
                  <a:pt x="0" y="52606"/>
                </a:lnTo>
                <a:lnTo>
                  <a:pt x="26268" y="52606"/>
                </a:lnTo>
                <a:lnTo>
                  <a:pt x="2626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6256" y="3444113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5" h="52704">
                <a:moveTo>
                  <a:pt x="39402" y="0"/>
                </a:moveTo>
                <a:lnTo>
                  <a:pt x="0" y="0"/>
                </a:lnTo>
                <a:lnTo>
                  <a:pt x="0" y="52606"/>
                </a:lnTo>
                <a:lnTo>
                  <a:pt x="39402" y="52606"/>
                </a:lnTo>
                <a:lnTo>
                  <a:pt x="3940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97451" y="324683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5" h="79375">
                <a:moveTo>
                  <a:pt x="19701" y="0"/>
                </a:moveTo>
                <a:lnTo>
                  <a:pt x="11913" y="1510"/>
                </a:lnTo>
                <a:lnTo>
                  <a:pt x="5664" y="5671"/>
                </a:lnTo>
                <a:lnTo>
                  <a:pt x="1508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08" y="66980"/>
                </a:lnTo>
                <a:lnTo>
                  <a:pt x="5664" y="73238"/>
                </a:lnTo>
                <a:lnTo>
                  <a:pt x="11913" y="77399"/>
                </a:lnTo>
                <a:lnTo>
                  <a:pt x="19701" y="78909"/>
                </a:lnTo>
                <a:lnTo>
                  <a:pt x="27489" y="77399"/>
                </a:lnTo>
                <a:lnTo>
                  <a:pt x="33738" y="73238"/>
                </a:lnTo>
                <a:lnTo>
                  <a:pt x="37894" y="66980"/>
                </a:lnTo>
                <a:lnTo>
                  <a:pt x="39402" y="59182"/>
                </a:lnTo>
                <a:lnTo>
                  <a:pt x="39402" y="19727"/>
                </a:lnTo>
                <a:lnTo>
                  <a:pt x="37894" y="11928"/>
                </a:lnTo>
                <a:lnTo>
                  <a:pt x="33738" y="5671"/>
                </a:lnTo>
                <a:lnTo>
                  <a:pt x="27489" y="1510"/>
                </a:lnTo>
                <a:lnTo>
                  <a:pt x="197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9097" y="3286293"/>
            <a:ext cx="447040" cy="92075"/>
          </a:xfrm>
          <a:custGeom>
            <a:avLst/>
            <a:gdLst/>
            <a:ahLst/>
            <a:cxnLst/>
            <a:rect l="l" t="t" r="r" b="b"/>
            <a:pathLst>
              <a:path w="447039" h="92075">
                <a:moveTo>
                  <a:pt x="52536" y="0"/>
                </a:moveTo>
                <a:lnTo>
                  <a:pt x="0" y="0"/>
                </a:lnTo>
                <a:lnTo>
                  <a:pt x="0" y="92061"/>
                </a:lnTo>
                <a:lnTo>
                  <a:pt x="446561" y="92061"/>
                </a:lnTo>
                <a:lnTo>
                  <a:pt x="446561" y="65758"/>
                </a:lnTo>
                <a:lnTo>
                  <a:pt x="98506" y="65758"/>
                </a:lnTo>
                <a:lnTo>
                  <a:pt x="80518" y="62172"/>
                </a:lnTo>
                <a:lnTo>
                  <a:pt x="65917" y="52359"/>
                </a:lnTo>
                <a:lnTo>
                  <a:pt x="56117" y="37739"/>
                </a:lnTo>
                <a:lnTo>
                  <a:pt x="52536" y="19727"/>
                </a:lnTo>
                <a:lnTo>
                  <a:pt x="52536" y="0"/>
                </a:lnTo>
                <a:close/>
              </a:path>
              <a:path w="447039" h="92075">
                <a:moveTo>
                  <a:pt x="302086" y="0"/>
                </a:moveTo>
                <a:lnTo>
                  <a:pt x="144475" y="0"/>
                </a:lnTo>
                <a:lnTo>
                  <a:pt x="144475" y="19727"/>
                </a:lnTo>
                <a:lnTo>
                  <a:pt x="140894" y="37739"/>
                </a:lnTo>
                <a:lnTo>
                  <a:pt x="131095" y="52359"/>
                </a:lnTo>
                <a:lnTo>
                  <a:pt x="116493" y="62172"/>
                </a:lnTo>
                <a:lnTo>
                  <a:pt x="98506" y="65758"/>
                </a:lnTo>
                <a:lnTo>
                  <a:pt x="348055" y="65758"/>
                </a:lnTo>
                <a:lnTo>
                  <a:pt x="330068" y="62172"/>
                </a:lnTo>
                <a:lnTo>
                  <a:pt x="315466" y="52359"/>
                </a:lnTo>
                <a:lnTo>
                  <a:pt x="305667" y="37739"/>
                </a:lnTo>
                <a:lnTo>
                  <a:pt x="302086" y="19727"/>
                </a:lnTo>
                <a:lnTo>
                  <a:pt x="302086" y="0"/>
                </a:lnTo>
                <a:close/>
              </a:path>
              <a:path w="447039" h="92075">
                <a:moveTo>
                  <a:pt x="446561" y="0"/>
                </a:moveTo>
                <a:lnTo>
                  <a:pt x="394025" y="0"/>
                </a:lnTo>
                <a:lnTo>
                  <a:pt x="394025" y="19727"/>
                </a:lnTo>
                <a:lnTo>
                  <a:pt x="390444" y="37739"/>
                </a:lnTo>
                <a:lnTo>
                  <a:pt x="380644" y="52359"/>
                </a:lnTo>
                <a:lnTo>
                  <a:pt x="366043" y="62172"/>
                </a:lnTo>
                <a:lnTo>
                  <a:pt x="348055" y="65758"/>
                </a:lnTo>
                <a:lnTo>
                  <a:pt x="446561" y="65758"/>
                </a:lnTo>
                <a:lnTo>
                  <a:pt x="44656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22751" y="3360242"/>
            <a:ext cx="1235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1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июля 2020</a:t>
            </a:r>
            <a:r>
              <a:rPr sz="16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17700" y="324683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38707" y="3673789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39349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38707" y="3602071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38707" y="358874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8707" y="3523373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38707" y="351004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38707" y="3444675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38707" y="3424365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4061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83527" y="360193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15182" y="360193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46837" y="360193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83527" y="352302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415182" y="3523022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46837" y="3523022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83527" y="3444113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15182" y="3444113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4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46837" y="3444113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4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67844" y="3246838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38707" y="3286293"/>
            <a:ext cx="447675" cy="92075"/>
          </a:xfrm>
          <a:custGeom>
            <a:avLst/>
            <a:gdLst/>
            <a:ahLst/>
            <a:cxnLst/>
            <a:rect l="l" t="t" r="r" b="b"/>
            <a:pathLst>
              <a:path w="447675" h="92075">
                <a:moveTo>
                  <a:pt x="52661" y="0"/>
                </a:moveTo>
                <a:lnTo>
                  <a:pt x="0" y="0"/>
                </a:lnTo>
                <a:lnTo>
                  <a:pt x="0" y="92061"/>
                </a:lnTo>
                <a:lnTo>
                  <a:pt x="447626" y="92061"/>
                </a:lnTo>
                <a:lnTo>
                  <a:pt x="447626" y="65758"/>
                </a:lnTo>
                <a:lnTo>
                  <a:pt x="98741" y="65758"/>
                </a:lnTo>
                <a:lnTo>
                  <a:pt x="80710" y="62172"/>
                </a:lnTo>
                <a:lnTo>
                  <a:pt x="66074" y="52359"/>
                </a:lnTo>
                <a:lnTo>
                  <a:pt x="56251" y="37739"/>
                </a:lnTo>
                <a:lnTo>
                  <a:pt x="52661" y="19727"/>
                </a:lnTo>
                <a:lnTo>
                  <a:pt x="52661" y="0"/>
                </a:lnTo>
                <a:close/>
              </a:path>
              <a:path w="447675" h="92075">
                <a:moveTo>
                  <a:pt x="302805" y="0"/>
                </a:moveTo>
                <a:lnTo>
                  <a:pt x="144820" y="0"/>
                </a:lnTo>
                <a:lnTo>
                  <a:pt x="144820" y="19727"/>
                </a:lnTo>
                <a:lnTo>
                  <a:pt x="141230" y="37739"/>
                </a:lnTo>
                <a:lnTo>
                  <a:pt x="131407" y="52359"/>
                </a:lnTo>
                <a:lnTo>
                  <a:pt x="116771" y="62172"/>
                </a:lnTo>
                <a:lnTo>
                  <a:pt x="98741" y="65758"/>
                </a:lnTo>
                <a:lnTo>
                  <a:pt x="348884" y="65758"/>
                </a:lnTo>
                <a:lnTo>
                  <a:pt x="330854" y="62172"/>
                </a:lnTo>
                <a:lnTo>
                  <a:pt x="316218" y="52359"/>
                </a:lnTo>
                <a:lnTo>
                  <a:pt x="306395" y="37739"/>
                </a:lnTo>
                <a:lnTo>
                  <a:pt x="302805" y="19727"/>
                </a:lnTo>
                <a:lnTo>
                  <a:pt x="302805" y="0"/>
                </a:lnTo>
                <a:close/>
              </a:path>
              <a:path w="447675" h="92075">
                <a:moveTo>
                  <a:pt x="447626" y="0"/>
                </a:moveTo>
                <a:lnTo>
                  <a:pt x="394964" y="0"/>
                </a:lnTo>
                <a:lnTo>
                  <a:pt x="394964" y="19727"/>
                </a:lnTo>
                <a:lnTo>
                  <a:pt x="391374" y="37739"/>
                </a:lnTo>
                <a:lnTo>
                  <a:pt x="381551" y="52359"/>
                </a:lnTo>
                <a:lnTo>
                  <a:pt x="366915" y="62172"/>
                </a:lnTo>
                <a:lnTo>
                  <a:pt x="348884" y="65758"/>
                </a:lnTo>
                <a:lnTo>
                  <a:pt x="447626" y="65758"/>
                </a:lnTo>
                <a:lnTo>
                  <a:pt x="44762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693656" y="3360242"/>
            <a:ext cx="1343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22 июля 2020</a:t>
            </a:r>
            <a:r>
              <a:rPr sz="16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7923" y="4930520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Ключевые</a:t>
            </a:r>
            <a:r>
              <a:rPr sz="1800" spc="-4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вопросы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0559" y="5462015"/>
            <a:ext cx="5080000" cy="777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 marR="763270">
              <a:lnSpc>
                <a:spcPct val="100000"/>
              </a:lnSpc>
              <a:spcBef>
                <a:spcPts val="9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Палатой инициирована поправка в Конституцию  Российской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о закреплении</a:t>
            </a:r>
            <a:r>
              <a:rPr sz="16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статуса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молодежной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политики в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основном документе</a:t>
            </a:r>
            <a:r>
              <a:rPr sz="1600" spc="1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5195" y="5737859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1"/>
                </a:lnTo>
                <a:lnTo>
                  <a:pt x="184404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37247" y="5280659"/>
            <a:ext cx="5078095" cy="1483360"/>
          </a:xfrm>
          <a:custGeom>
            <a:avLst/>
            <a:gdLst/>
            <a:ahLst/>
            <a:cxnLst/>
            <a:rect l="l" t="t" r="r" b="b"/>
            <a:pathLst>
              <a:path w="5078095" h="1483359">
                <a:moveTo>
                  <a:pt x="0" y="1482852"/>
                </a:moveTo>
                <a:lnTo>
                  <a:pt x="5077967" y="1482852"/>
                </a:lnTo>
                <a:lnTo>
                  <a:pt x="5077967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75246" y="4860766"/>
            <a:ext cx="4589780" cy="189420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Субъект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права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законодательной</a:t>
            </a:r>
            <a:r>
              <a:rPr sz="1800" spc="6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инициативы</a:t>
            </a:r>
            <a:endParaRPr sz="18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Члены Совета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Федерации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ФС</a:t>
            </a:r>
            <a:r>
              <a:rPr sz="16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Г.Н. Карелова, И.Ю. Святенко, А.Г.</a:t>
            </a:r>
            <a:r>
              <a:rPr sz="1600" spc="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Варфоломеев,</a:t>
            </a:r>
            <a:endParaRPr sz="16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М.И.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Ахмадов,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П.В.</a:t>
            </a:r>
            <a:r>
              <a:rPr sz="16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Тараканов</a:t>
            </a:r>
            <a:endParaRPr sz="16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и депутаты Государственной Думы ФС</a:t>
            </a:r>
            <a:r>
              <a:rPr sz="16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внесли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законопроект</a:t>
            </a:r>
            <a:r>
              <a:rPr sz="16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Государственную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Думу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ФС</a:t>
            </a:r>
            <a:r>
              <a:rPr sz="16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РФ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678168" y="5960364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3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208597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lang="ru-RU" sz="3600" baseline="1157" dirty="0" smtClean="0">
                <a:solidFill>
                  <a:srgbClr val="FFFFFF"/>
                </a:solidFill>
              </a:rPr>
              <a:t>7</a:t>
            </a:r>
            <a:r>
              <a:rPr sz="3600" baseline="1157" dirty="0">
                <a:solidFill>
                  <a:srgbClr val="FFFFFF"/>
                </a:solidFill>
              </a:rPr>
              <a:t>	</a:t>
            </a:r>
            <a:r>
              <a:rPr sz="1800" spc="-10" dirty="0"/>
              <a:t>МЕРОПРИЯТИЯ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3449360" y="2809450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0367" y="3236401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39349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0367" y="3164684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0367" y="3151356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0367" y="3085985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0367" y="307265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0367" y="3007286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0367" y="298697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4061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5187" y="3164544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6842" y="3164544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8497" y="3164544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5187" y="3085634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6842" y="3085634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8497" y="3085634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5187" y="3006725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6842" y="3006725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8497" y="3006725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9504" y="2809450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0367" y="2848905"/>
            <a:ext cx="447675" cy="92075"/>
          </a:xfrm>
          <a:custGeom>
            <a:avLst/>
            <a:gdLst/>
            <a:ahLst/>
            <a:cxnLst/>
            <a:rect l="l" t="t" r="r" b="b"/>
            <a:pathLst>
              <a:path w="447675" h="92075">
                <a:moveTo>
                  <a:pt x="52661" y="0"/>
                </a:moveTo>
                <a:lnTo>
                  <a:pt x="0" y="0"/>
                </a:lnTo>
                <a:lnTo>
                  <a:pt x="0" y="92061"/>
                </a:lnTo>
                <a:lnTo>
                  <a:pt x="447626" y="92061"/>
                </a:lnTo>
                <a:lnTo>
                  <a:pt x="447626" y="65758"/>
                </a:lnTo>
                <a:lnTo>
                  <a:pt x="98741" y="65758"/>
                </a:lnTo>
                <a:lnTo>
                  <a:pt x="80710" y="62172"/>
                </a:lnTo>
                <a:lnTo>
                  <a:pt x="66074" y="52359"/>
                </a:lnTo>
                <a:lnTo>
                  <a:pt x="56251" y="37739"/>
                </a:lnTo>
                <a:lnTo>
                  <a:pt x="52661" y="19727"/>
                </a:lnTo>
                <a:lnTo>
                  <a:pt x="52661" y="0"/>
                </a:lnTo>
                <a:close/>
              </a:path>
              <a:path w="447675" h="92075">
                <a:moveTo>
                  <a:pt x="302805" y="0"/>
                </a:moveTo>
                <a:lnTo>
                  <a:pt x="144820" y="0"/>
                </a:lnTo>
                <a:lnTo>
                  <a:pt x="144820" y="19727"/>
                </a:lnTo>
                <a:lnTo>
                  <a:pt x="141230" y="37739"/>
                </a:lnTo>
                <a:lnTo>
                  <a:pt x="131407" y="52359"/>
                </a:lnTo>
                <a:lnTo>
                  <a:pt x="116771" y="62172"/>
                </a:lnTo>
                <a:lnTo>
                  <a:pt x="98741" y="65758"/>
                </a:lnTo>
                <a:lnTo>
                  <a:pt x="348884" y="65758"/>
                </a:lnTo>
                <a:lnTo>
                  <a:pt x="330854" y="62172"/>
                </a:lnTo>
                <a:lnTo>
                  <a:pt x="316218" y="52359"/>
                </a:lnTo>
                <a:lnTo>
                  <a:pt x="306395" y="37739"/>
                </a:lnTo>
                <a:lnTo>
                  <a:pt x="302805" y="19727"/>
                </a:lnTo>
                <a:lnTo>
                  <a:pt x="302805" y="0"/>
                </a:lnTo>
                <a:close/>
              </a:path>
              <a:path w="447675" h="92075">
                <a:moveTo>
                  <a:pt x="447626" y="0"/>
                </a:moveTo>
                <a:lnTo>
                  <a:pt x="394964" y="0"/>
                </a:lnTo>
                <a:lnTo>
                  <a:pt x="394964" y="19727"/>
                </a:lnTo>
                <a:lnTo>
                  <a:pt x="391374" y="37739"/>
                </a:lnTo>
                <a:lnTo>
                  <a:pt x="381551" y="52359"/>
                </a:lnTo>
                <a:lnTo>
                  <a:pt x="366915" y="62172"/>
                </a:lnTo>
                <a:lnTo>
                  <a:pt x="348884" y="65758"/>
                </a:lnTo>
                <a:lnTo>
                  <a:pt x="447626" y="65758"/>
                </a:lnTo>
                <a:lnTo>
                  <a:pt x="44762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24046" y="2922473"/>
            <a:ext cx="1669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29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сентября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2020</a:t>
            </a:r>
            <a:r>
              <a:rPr sz="16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8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89744" y="1520444"/>
            <a:ext cx="2694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VIII Белорусско-Российский 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молодежный</a:t>
            </a:r>
            <a:r>
              <a:rPr sz="1800" spc="5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форум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28596" y="2746966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49603" y="317391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39349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49603" y="3102200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49603" y="3088872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49603" y="3023501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49603" y="3010173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266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49603" y="2944803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69">
                <a:moveTo>
                  <a:pt x="0" y="52042"/>
                </a:moveTo>
                <a:lnTo>
                  <a:pt x="39496" y="52042"/>
                </a:lnTo>
                <a:lnTo>
                  <a:pt x="39496" y="0"/>
                </a:lnTo>
                <a:lnTo>
                  <a:pt x="0" y="0"/>
                </a:lnTo>
                <a:lnTo>
                  <a:pt x="0" y="5204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49603" y="2924493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626" y="0"/>
                </a:lnTo>
              </a:path>
            </a:pathLst>
          </a:custGeom>
          <a:ln w="4061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94423" y="3102060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26078" y="3102060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57733" y="3102060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94423" y="3023150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26078" y="3023150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57733" y="3023150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94423" y="2944241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26078" y="2944241"/>
            <a:ext cx="26670" cy="52705"/>
          </a:xfrm>
          <a:custGeom>
            <a:avLst/>
            <a:gdLst/>
            <a:ahLst/>
            <a:cxnLst/>
            <a:rect l="l" t="t" r="r" b="b"/>
            <a:pathLst>
              <a:path w="26670" h="52705">
                <a:moveTo>
                  <a:pt x="26330" y="0"/>
                </a:moveTo>
                <a:lnTo>
                  <a:pt x="0" y="0"/>
                </a:lnTo>
                <a:lnTo>
                  <a:pt x="0" y="52606"/>
                </a:lnTo>
                <a:lnTo>
                  <a:pt x="26330" y="52606"/>
                </a:lnTo>
                <a:lnTo>
                  <a:pt x="263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57733" y="2944241"/>
            <a:ext cx="40005" cy="52705"/>
          </a:xfrm>
          <a:custGeom>
            <a:avLst/>
            <a:gdLst/>
            <a:ahLst/>
            <a:cxnLst/>
            <a:rect l="l" t="t" r="r" b="b"/>
            <a:pathLst>
              <a:path w="40004" h="52705">
                <a:moveTo>
                  <a:pt x="39496" y="0"/>
                </a:moveTo>
                <a:lnTo>
                  <a:pt x="0" y="0"/>
                </a:lnTo>
                <a:lnTo>
                  <a:pt x="0" y="52606"/>
                </a:lnTo>
                <a:lnTo>
                  <a:pt x="39496" y="52606"/>
                </a:lnTo>
                <a:lnTo>
                  <a:pt x="394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78740" y="2746966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19748" y="0"/>
                </a:moveTo>
                <a:lnTo>
                  <a:pt x="11941" y="1510"/>
                </a:lnTo>
                <a:lnTo>
                  <a:pt x="5677" y="5671"/>
                </a:lnTo>
                <a:lnTo>
                  <a:pt x="1511" y="11928"/>
                </a:lnTo>
                <a:lnTo>
                  <a:pt x="0" y="19727"/>
                </a:lnTo>
                <a:lnTo>
                  <a:pt x="0" y="59182"/>
                </a:lnTo>
                <a:lnTo>
                  <a:pt x="1511" y="66980"/>
                </a:lnTo>
                <a:lnTo>
                  <a:pt x="5677" y="73238"/>
                </a:lnTo>
                <a:lnTo>
                  <a:pt x="11941" y="77399"/>
                </a:lnTo>
                <a:lnTo>
                  <a:pt x="19748" y="78909"/>
                </a:lnTo>
                <a:lnTo>
                  <a:pt x="27554" y="77399"/>
                </a:lnTo>
                <a:lnTo>
                  <a:pt x="33818" y="73238"/>
                </a:lnTo>
                <a:lnTo>
                  <a:pt x="37984" y="66980"/>
                </a:lnTo>
                <a:lnTo>
                  <a:pt x="39496" y="59182"/>
                </a:lnTo>
                <a:lnTo>
                  <a:pt x="39496" y="19727"/>
                </a:lnTo>
                <a:lnTo>
                  <a:pt x="37984" y="11928"/>
                </a:lnTo>
                <a:lnTo>
                  <a:pt x="33818" y="5671"/>
                </a:lnTo>
                <a:lnTo>
                  <a:pt x="27554" y="1510"/>
                </a:lnTo>
                <a:lnTo>
                  <a:pt x="1974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49603" y="2786421"/>
            <a:ext cx="447675" cy="92075"/>
          </a:xfrm>
          <a:custGeom>
            <a:avLst/>
            <a:gdLst/>
            <a:ahLst/>
            <a:cxnLst/>
            <a:rect l="l" t="t" r="r" b="b"/>
            <a:pathLst>
              <a:path w="447675" h="92075">
                <a:moveTo>
                  <a:pt x="52661" y="0"/>
                </a:moveTo>
                <a:lnTo>
                  <a:pt x="0" y="0"/>
                </a:lnTo>
                <a:lnTo>
                  <a:pt x="0" y="92061"/>
                </a:lnTo>
                <a:lnTo>
                  <a:pt x="447626" y="92061"/>
                </a:lnTo>
                <a:lnTo>
                  <a:pt x="447626" y="65758"/>
                </a:lnTo>
                <a:lnTo>
                  <a:pt x="98741" y="65758"/>
                </a:lnTo>
                <a:lnTo>
                  <a:pt x="80710" y="62172"/>
                </a:lnTo>
                <a:lnTo>
                  <a:pt x="66074" y="52359"/>
                </a:lnTo>
                <a:lnTo>
                  <a:pt x="56251" y="37739"/>
                </a:lnTo>
                <a:lnTo>
                  <a:pt x="52661" y="19727"/>
                </a:lnTo>
                <a:lnTo>
                  <a:pt x="52661" y="0"/>
                </a:lnTo>
                <a:close/>
              </a:path>
              <a:path w="447675" h="92075">
                <a:moveTo>
                  <a:pt x="302805" y="0"/>
                </a:moveTo>
                <a:lnTo>
                  <a:pt x="144820" y="0"/>
                </a:lnTo>
                <a:lnTo>
                  <a:pt x="144820" y="19727"/>
                </a:lnTo>
                <a:lnTo>
                  <a:pt x="141230" y="37739"/>
                </a:lnTo>
                <a:lnTo>
                  <a:pt x="131407" y="52359"/>
                </a:lnTo>
                <a:lnTo>
                  <a:pt x="116771" y="62172"/>
                </a:lnTo>
                <a:lnTo>
                  <a:pt x="98741" y="65758"/>
                </a:lnTo>
                <a:lnTo>
                  <a:pt x="348884" y="65758"/>
                </a:lnTo>
                <a:lnTo>
                  <a:pt x="330854" y="62172"/>
                </a:lnTo>
                <a:lnTo>
                  <a:pt x="316218" y="52359"/>
                </a:lnTo>
                <a:lnTo>
                  <a:pt x="306395" y="37739"/>
                </a:lnTo>
                <a:lnTo>
                  <a:pt x="302805" y="19727"/>
                </a:lnTo>
                <a:lnTo>
                  <a:pt x="302805" y="0"/>
                </a:lnTo>
                <a:close/>
              </a:path>
              <a:path w="447675" h="92075">
                <a:moveTo>
                  <a:pt x="447626" y="0"/>
                </a:moveTo>
                <a:lnTo>
                  <a:pt x="394964" y="0"/>
                </a:lnTo>
                <a:lnTo>
                  <a:pt x="394964" y="19727"/>
                </a:lnTo>
                <a:lnTo>
                  <a:pt x="391374" y="37739"/>
                </a:lnTo>
                <a:lnTo>
                  <a:pt x="381551" y="52359"/>
                </a:lnTo>
                <a:lnTo>
                  <a:pt x="366915" y="62172"/>
                </a:lnTo>
                <a:lnTo>
                  <a:pt x="348884" y="65758"/>
                </a:lnTo>
                <a:lnTo>
                  <a:pt x="447626" y="65758"/>
                </a:lnTo>
                <a:lnTo>
                  <a:pt x="44762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003917" y="2860293"/>
            <a:ext cx="1881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13-15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декабря 2020</a:t>
            </a:r>
            <a:r>
              <a:rPr sz="1600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888888"/>
                </a:solidFill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5043" y="4049014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Ключевые</a:t>
            </a:r>
            <a:r>
              <a:rPr sz="1800" spc="-4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вопросы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9204" y="4486655"/>
            <a:ext cx="5374005" cy="63436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1594" rIns="0" bIns="0" rtlCol="0">
            <a:spAutoFit/>
          </a:bodyPr>
          <a:lstStyle/>
          <a:p>
            <a:pPr marL="90805" marR="9652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Сохранение исторической памяти о событиях и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результатах  Великой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Отечественной войны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1941-1945</a:t>
            </a:r>
            <a:r>
              <a:rPr sz="1600" spc="1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годов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1647" y="4645152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4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204" y="5251703"/>
            <a:ext cx="5374005" cy="4572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52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5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Межкультурный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диалог двух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братских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народов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9268" y="5340096"/>
            <a:ext cx="186055" cy="279400"/>
          </a:xfrm>
          <a:custGeom>
            <a:avLst/>
            <a:gdLst/>
            <a:ahLst/>
            <a:cxnLst/>
            <a:rect l="l" t="t" r="r" b="b"/>
            <a:pathLst>
              <a:path w="186054" h="279400">
                <a:moveTo>
                  <a:pt x="0" y="0"/>
                </a:moveTo>
                <a:lnTo>
                  <a:pt x="0" y="278891"/>
                </a:lnTo>
                <a:lnTo>
                  <a:pt x="185927" y="139445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352927" y="1521333"/>
            <a:ext cx="1941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VII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Форум </a:t>
            </a: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регионов  </a:t>
            </a:r>
            <a:r>
              <a:rPr sz="1800" spc="-10" dirty="0">
                <a:solidFill>
                  <a:srgbClr val="004BA7"/>
                </a:solidFill>
                <a:latin typeface="Calibri"/>
                <a:cs typeface="Calibri"/>
              </a:rPr>
              <a:t>Беларуси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4BA7"/>
                </a:solidFill>
                <a:latin typeface="Calibri"/>
                <a:cs typeface="Calibri"/>
              </a:rPr>
              <a:t>России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69564" y="2371344"/>
            <a:ext cx="2605405" cy="0"/>
          </a:xfrm>
          <a:custGeom>
            <a:avLst/>
            <a:gdLst/>
            <a:ahLst/>
            <a:cxnLst/>
            <a:rect l="l" t="t" r="r" b="b"/>
            <a:pathLst>
              <a:path w="2605404">
                <a:moveTo>
                  <a:pt x="0" y="0"/>
                </a:moveTo>
                <a:lnTo>
                  <a:pt x="2605024" y="0"/>
                </a:lnTo>
              </a:path>
            </a:pathLst>
          </a:custGeom>
          <a:ln w="63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66504" y="2426207"/>
            <a:ext cx="2605405" cy="0"/>
          </a:xfrm>
          <a:custGeom>
            <a:avLst/>
            <a:gdLst/>
            <a:ahLst/>
            <a:cxnLst/>
            <a:rect l="l" t="t" r="r" b="b"/>
            <a:pathLst>
              <a:path w="2605404">
                <a:moveTo>
                  <a:pt x="0" y="0"/>
                </a:moveTo>
                <a:lnTo>
                  <a:pt x="2605024" y="0"/>
                </a:lnTo>
              </a:path>
            </a:pathLst>
          </a:custGeom>
          <a:ln w="63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4695" y="925067"/>
            <a:ext cx="2936748" cy="2936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55079" y="942213"/>
            <a:ext cx="2895600" cy="2919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89204" y="5839967"/>
            <a:ext cx="5374005" cy="5289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Цифровизация сельскохозяйственной отрасли</a:t>
            </a:r>
            <a:r>
              <a:rPr sz="16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привлечение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молодежи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сельскую</a:t>
            </a:r>
            <a:r>
              <a:rPr sz="1600" spc="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местность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9268" y="5935979"/>
            <a:ext cx="186055" cy="279400"/>
          </a:xfrm>
          <a:custGeom>
            <a:avLst/>
            <a:gdLst/>
            <a:ahLst/>
            <a:cxnLst/>
            <a:rect l="l" t="t" r="r" b="b"/>
            <a:pathLst>
              <a:path w="186054" h="279400">
                <a:moveTo>
                  <a:pt x="0" y="0"/>
                </a:moveTo>
                <a:lnTo>
                  <a:pt x="0" y="278892"/>
                </a:lnTo>
                <a:lnTo>
                  <a:pt x="185927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449695" y="4049014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4BA7"/>
                </a:solidFill>
                <a:latin typeface="Calibri"/>
                <a:cs typeface="Calibri"/>
              </a:rPr>
              <a:t>Ключевые</a:t>
            </a:r>
            <a:r>
              <a:rPr sz="1800" spc="-4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BA7"/>
                </a:solidFill>
                <a:latin typeface="Calibri"/>
                <a:cs typeface="Calibri"/>
              </a:rPr>
              <a:t>вопросы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11695" y="4498847"/>
            <a:ext cx="5080000" cy="6223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5244" rIns="0" bIns="0" rtlCol="0">
            <a:spAutoFit/>
          </a:bodyPr>
          <a:lstStyle/>
          <a:p>
            <a:pPr marL="92075" marR="1283335">
              <a:lnSpc>
                <a:spcPct val="100000"/>
              </a:lnSpc>
              <a:spcBef>
                <a:spcPts val="434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Меры поддержки специалистов по работе  с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 молодежью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455664" y="4645152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4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711695" y="5212079"/>
            <a:ext cx="5080000" cy="5289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92075" marR="1434465">
              <a:lnSpc>
                <a:spcPct val="100000"/>
              </a:lnSpc>
              <a:spcBef>
                <a:spcPts val="7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Развитие и поддержка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добровольческой  (волонтерской)</a:t>
            </a:r>
            <a:r>
              <a:rPr sz="16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463284" y="5286755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4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711695" y="5839967"/>
            <a:ext cx="5080000" cy="5289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8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0"/>
              </a:spcBef>
            </a:pP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Законодательное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регулирование 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и</a:t>
            </a:r>
            <a:r>
              <a:rPr sz="16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поддержка</a:t>
            </a:r>
            <a:endParaRPr sz="16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трудоустройства</a:t>
            </a:r>
            <a:r>
              <a:rPr sz="16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молодежи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63284" y="5935979"/>
            <a:ext cx="184785" cy="279400"/>
          </a:xfrm>
          <a:custGeom>
            <a:avLst/>
            <a:gdLst/>
            <a:ahLst/>
            <a:cxnLst/>
            <a:rect l="l" t="t" r="r" b="b"/>
            <a:pathLst>
              <a:path w="184784" h="279400">
                <a:moveTo>
                  <a:pt x="0" y="0"/>
                </a:moveTo>
                <a:lnTo>
                  <a:pt x="0" y="278892"/>
                </a:lnTo>
                <a:lnTo>
                  <a:pt x="184404" y="139446"/>
                </a:lnTo>
                <a:lnTo>
                  <a:pt x="0" y="0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227"/>
            <a:ext cx="512445" cy="460375"/>
          </a:xfrm>
          <a:custGeom>
            <a:avLst/>
            <a:gdLst/>
            <a:ahLst/>
            <a:cxnLst/>
            <a:rect l="l" t="t" r="r" b="b"/>
            <a:pathLst>
              <a:path w="512445" h="460375">
                <a:moveTo>
                  <a:pt x="0" y="460248"/>
                </a:moveTo>
                <a:lnTo>
                  <a:pt x="512063" y="460248"/>
                </a:lnTo>
                <a:lnTo>
                  <a:pt x="512063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004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363" y="363728"/>
            <a:ext cx="540956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5816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</a:rPr>
              <a:t>8</a:t>
            </a:r>
            <a:r>
              <a:rPr sz="3600" spc="-7" baseline="1157" dirty="0">
                <a:solidFill>
                  <a:srgbClr val="FFFFFF"/>
                </a:solidFill>
              </a:rPr>
              <a:t>	</a:t>
            </a:r>
            <a:r>
              <a:rPr sz="1800" spc="-10" dirty="0"/>
              <a:t>МЕРОПРИЯТИЯ </a:t>
            </a:r>
            <a:r>
              <a:rPr sz="1800" dirty="0"/>
              <a:t>В </a:t>
            </a:r>
            <a:r>
              <a:rPr sz="1800" spc="-5" dirty="0"/>
              <a:t>РЕЖИМЕ</a:t>
            </a:r>
            <a:r>
              <a:rPr sz="1800" spc="-30" dirty="0"/>
              <a:t> </a:t>
            </a:r>
            <a:r>
              <a:rPr sz="1800" spc="-5" dirty="0"/>
              <a:t>ВИДЕОКОНФЕРЕНЦИИ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1688592" y="1075944"/>
            <a:ext cx="2881884" cy="2903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7247" y="1097280"/>
            <a:ext cx="2881883" cy="2881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3472" y="4960448"/>
            <a:ext cx="754380" cy="640715"/>
          </a:xfrm>
          <a:custGeom>
            <a:avLst/>
            <a:gdLst/>
            <a:ahLst/>
            <a:cxnLst/>
            <a:rect l="l" t="t" r="r" b="b"/>
            <a:pathLst>
              <a:path w="754380" h="640714">
                <a:moveTo>
                  <a:pt x="546731" y="583822"/>
                </a:moveTo>
                <a:lnTo>
                  <a:pt x="207380" y="583822"/>
                </a:lnTo>
                <a:lnTo>
                  <a:pt x="207380" y="640321"/>
                </a:lnTo>
                <a:lnTo>
                  <a:pt x="546731" y="640321"/>
                </a:lnTo>
                <a:lnTo>
                  <a:pt x="546731" y="583822"/>
                </a:lnTo>
                <a:close/>
              </a:path>
              <a:path w="754380" h="640714">
                <a:moveTo>
                  <a:pt x="452467" y="527323"/>
                </a:moveTo>
                <a:lnTo>
                  <a:pt x="301644" y="527323"/>
                </a:lnTo>
                <a:lnTo>
                  <a:pt x="301644" y="583822"/>
                </a:lnTo>
                <a:lnTo>
                  <a:pt x="452467" y="583822"/>
                </a:lnTo>
                <a:lnTo>
                  <a:pt x="452467" y="527323"/>
                </a:lnTo>
                <a:close/>
              </a:path>
              <a:path w="754380" h="640714">
                <a:moveTo>
                  <a:pt x="716414" y="0"/>
                </a:moveTo>
                <a:lnTo>
                  <a:pt x="37705" y="0"/>
                </a:lnTo>
                <a:lnTo>
                  <a:pt x="23065" y="2972"/>
                </a:lnTo>
                <a:lnTo>
                  <a:pt x="11076" y="11064"/>
                </a:lnTo>
                <a:lnTo>
                  <a:pt x="2975" y="23040"/>
                </a:lnTo>
                <a:lnTo>
                  <a:pt x="0" y="37665"/>
                </a:lnTo>
                <a:lnTo>
                  <a:pt x="0" y="489657"/>
                </a:lnTo>
                <a:lnTo>
                  <a:pt x="2975" y="504282"/>
                </a:lnTo>
                <a:lnTo>
                  <a:pt x="11076" y="516259"/>
                </a:lnTo>
                <a:lnTo>
                  <a:pt x="23065" y="524351"/>
                </a:lnTo>
                <a:lnTo>
                  <a:pt x="37705" y="527323"/>
                </a:lnTo>
                <a:lnTo>
                  <a:pt x="716414" y="527323"/>
                </a:lnTo>
                <a:lnTo>
                  <a:pt x="731054" y="524351"/>
                </a:lnTo>
                <a:lnTo>
                  <a:pt x="743043" y="516259"/>
                </a:lnTo>
                <a:lnTo>
                  <a:pt x="751144" y="504282"/>
                </a:lnTo>
                <a:lnTo>
                  <a:pt x="754119" y="489657"/>
                </a:lnTo>
                <a:lnTo>
                  <a:pt x="754119" y="470824"/>
                </a:lnTo>
                <a:lnTo>
                  <a:pt x="56558" y="470824"/>
                </a:lnTo>
                <a:lnTo>
                  <a:pt x="56558" y="56498"/>
                </a:lnTo>
                <a:lnTo>
                  <a:pt x="754119" y="56498"/>
                </a:lnTo>
                <a:lnTo>
                  <a:pt x="754119" y="37665"/>
                </a:lnTo>
                <a:lnTo>
                  <a:pt x="751144" y="23040"/>
                </a:lnTo>
                <a:lnTo>
                  <a:pt x="743043" y="11064"/>
                </a:lnTo>
                <a:lnTo>
                  <a:pt x="731054" y="2972"/>
                </a:lnTo>
                <a:lnTo>
                  <a:pt x="716414" y="0"/>
                </a:lnTo>
                <a:close/>
              </a:path>
              <a:path w="754380" h="640714">
                <a:moveTo>
                  <a:pt x="754119" y="56498"/>
                </a:moveTo>
                <a:lnTo>
                  <a:pt x="697553" y="56498"/>
                </a:lnTo>
                <a:lnTo>
                  <a:pt x="697553" y="470824"/>
                </a:lnTo>
                <a:lnTo>
                  <a:pt x="754119" y="470824"/>
                </a:lnTo>
                <a:lnTo>
                  <a:pt x="754119" y="5649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60169" y="4158234"/>
            <a:ext cx="3208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4BA7"/>
                </a:solidFill>
                <a:latin typeface="Calibri"/>
                <a:cs typeface="Calibri"/>
              </a:rPr>
              <a:t>Заседания </a:t>
            </a:r>
            <a:r>
              <a:rPr sz="2000" spc="-10" dirty="0">
                <a:solidFill>
                  <a:srgbClr val="004BA7"/>
                </a:solidFill>
                <a:latin typeface="Calibri"/>
                <a:cs typeface="Calibri"/>
              </a:rPr>
              <a:t>Комитетов</a:t>
            </a:r>
            <a:r>
              <a:rPr sz="2000" spc="10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4BA7"/>
                </a:solidFill>
                <a:latin typeface="Calibri"/>
                <a:cs typeface="Calibri"/>
              </a:rPr>
              <a:t>палаты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2518" y="4158234"/>
            <a:ext cx="2291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4BA7"/>
                </a:solidFill>
                <a:latin typeface="Calibri"/>
                <a:cs typeface="Calibri"/>
              </a:rPr>
              <a:t>Другие</a:t>
            </a:r>
            <a:r>
              <a:rPr sz="2000" spc="-75" dirty="0">
                <a:solidFill>
                  <a:srgbClr val="004BA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4BA7"/>
                </a:solidFill>
                <a:latin typeface="Calibri"/>
                <a:cs typeface="Calibri"/>
              </a:rPr>
              <a:t>мероприятия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3690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9778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6734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6869" y="5955024"/>
            <a:ext cx="266065" cy="459740"/>
          </a:xfrm>
          <a:custGeom>
            <a:avLst/>
            <a:gdLst/>
            <a:ahLst/>
            <a:cxnLst/>
            <a:rect l="l" t="t" r="r" b="b"/>
            <a:pathLst>
              <a:path w="266064" h="459739">
                <a:moveTo>
                  <a:pt x="193534" y="79186"/>
                </a:moveTo>
                <a:lnTo>
                  <a:pt x="73882" y="79186"/>
                </a:lnTo>
                <a:lnTo>
                  <a:pt x="73882" y="459428"/>
                </a:lnTo>
                <a:lnTo>
                  <a:pt x="118752" y="459428"/>
                </a:lnTo>
                <a:lnTo>
                  <a:pt x="118752" y="245775"/>
                </a:lnTo>
                <a:lnTo>
                  <a:pt x="193534" y="245775"/>
                </a:lnTo>
                <a:lnTo>
                  <a:pt x="193534" y="79186"/>
                </a:lnTo>
                <a:close/>
              </a:path>
              <a:path w="266064" h="459739">
                <a:moveTo>
                  <a:pt x="193534" y="245775"/>
                </a:moveTo>
                <a:lnTo>
                  <a:pt x="148665" y="245775"/>
                </a:lnTo>
                <a:lnTo>
                  <a:pt x="148665" y="458681"/>
                </a:lnTo>
                <a:lnTo>
                  <a:pt x="193534" y="458681"/>
                </a:lnTo>
                <a:lnTo>
                  <a:pt x="193534" y="245775"/>
                </a:lnTo>
                <a:close/>
              </a:path>
              <a:path w="266064" h="459739">
                <a:moveTo>
                  <a:pt x="132960" y="0"/>
                </a:moveTo>
                <a:lnTo>
                  <a:pt x="92578" y="6723"/>
                </a:lnTo>
                <a:lnTo>
                  <a:pt x="52195" y="29099"/>
                </a:lnTo>
                <a:lnTo>
                  <a:pt x="595" y="175554"/>
                </a:lnTo>
                <a:lnTo>
                  <a:pt x="0" y="184611"/>
                </a:lnTo>
                <a:lnTo>
                  <a:pt x="2558" y="193109"/>
                </a:lnTo>
                <a:lnTo>
                  <a:pt x="8062" y="199926"/>
                </a:lnTo>
                <a:lnTo>
                  <a:pt x="16300" y="203941"/>
                </a:lnTo>
                <a:lnTo>
                  <a:pt x="18543" y="204688"/>
                </a:lnTo>
                <a:lnTo>
                  <a:pt x="22282" y="204688"/>
                </a:lnTo>
                <a:lnTo>
                  <a:pt x="73882" y="79186"/>
                </a:lnTo>
                <a:lnTo>
                  <a:pt x="239174" y="79186"/>
                </a:lnTo>
                <a:lnTo>
                  <a:pt x="227934" y="42581"/>
                </a:lnTo>
                <a:lnTo>
                  <a:pt x="187610" y="12594"/>
                </a:lnTo>
                <a:lnTo>
                  <a:pt x="143477" y="420"/>
                </a:lnTo>
                <a:lnTo>
                  <a:pt x="132960" y="0"/>
                </a:lnTo>
                <a:close/>
              </a:path>
              <a:path w="266064" h="459739">
                <a:moveTo>
                  <a:pt x="239174" y="79186"/>
                </a:moveTo>
                <a:lnTo>
                  <a:pt x="193534" y="79186"/>
                </a:lnTo>
                <a:lnTo>
                  <a:pt x="223447" y="188253"/>
                </a:lnTo>
                <a:lnTo>
                  <a:pt x="226730" y="194918"/>
                </a:lnTo>
                <a:lnTo>
                  <a:pt x="231767" y="200112"/>
                </a:lnTo>
                <a:lnTo>
                  <a:pt x="238065" y="203486"/>
                </a:lnTo>
                <a:lnTo>
                  <a:pt x="245134" y="204688"/>
                </a:lnTo>
                <a:lnTo>
                  <a:pt x="248873" y="204688"/>
                </a:lnTo>
                <a:lnTo>
                  <a:pt x="251117" y="203941"/>
                </a:lnTo>
                <a:lnTo>
                  <a:pt x="258174" y="199926"/>
                </a:lnTo>
                <a:lnTo>
                  <a:pt x="263269" y="193109"/>
                </a:lnTo>
                <a:lnTo>
                  <a:pt x="265839" y="184611"/>
                </a:lnTo>
                <a:lnTo>
                  <a:pt x="265325" y="175554"/>
                </a:lnTo>
                <a:lnTo>
                  <a:pt x="239174" y="791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8419" y="5954277"/>
            <a:ext cx="216535" cy="460375"/>
          </a:xfrm>
          <a:custGeom>
            <a:avLst/>
            <a:gdLst/>
            <a:ahLst/>
            <a:cxnLst/>
            <a:rect l="l" t="t" r="r" b="b"/>
            <a:pathLst>
              <a:path w="216534" h="460375">
                <a:moveTo>
                  <a:pt x="198479" y="79933"/>
                </a:moveTo>
                <a:lnTo>
                  <a:pt x="73881" y="79933"/>
                </a:lnTo>
                <a:lnTo>
                  <a:pt x="73881" y="460175"/>
                </a:lnTo>
                <a:lnTo>
                  <a:pt x="118750" y="460175"/>
                </a:lnTo>
                <a:lnTo>
                  <a:pt x="118750" y="246522"/>
                </a:lnTo>
                <a:lnTo>
                  <a:pt x="193533" y="246522"/>
                </a:lnTo>
                <a:lnTo>
                  <a:pt x="193533" y="217388"/>
                </a:lnTo>
                <a:lnTo>
                  <a:pt x="183122" y="209859"/>
                </a:lnTo>
                <a:lnTo>
                  <a:pt x="175866" y="199179"/>
                </a:lnTo>
                <a:lnTo>
                  <a:pt x="172395" y="186397"/>
                </a:lnTo>
                <a:lnTo>
                  <a:pt x="173342" y="172565"/>
                </a:lnTo>
                <a:lnTo>
                  <a:pt x="198479" y="79933"/>
                </a:lnTo>
                <a:close/>
              </a:path>
              <a:path w="216534" h="460375">
                <a:moveTo>
                  <a:pt x="193533" y="246522"/>
                </a:moveTo>
                <a:lnTo>
                  <a:pt x="148663" y="246522"/>
                </a:lnTo>
                <a:lnTo>
                  <a:pt x="148663" y="459428"/>
                </a:lnTo>
                <a:lnTo>
                  <a:pt x="193533" y="459428"/>
                </a:lnTo>
                <a:lnTo>
                  <a:pt x="193533" y="246522"/>
                </a:lnTo>
                <a:close/>
              </a:path>
              <a:path w="216534" h="460375">
                <a:moveTo>
                  <a:pt x="132959" y="0"/>
                </a:moveTo>
                <a:lnTo>
                  <a:pt x="92577" y="6723"/>
                </a:lnTo>
                <a:lnTo>
                  <a:pt x="52194" y="29099"/>
                </a:lnTo>
                <a:lnTo>
                  <a:pt x="595" y="176301"/>
                </a:lnTo>
                <a:lnTo>
                  <a:pt x="0" y="185358"/>
                </a:lnTo>
                <a:lnTo>
                  <a:pt x="2558" y="193856"/>
                </a:lnTo>
                <a:lnTo>
                  <a:pt x="8062" y="200673"/>
                </a:lnTo>
                <a:lnTo>
                  <a:pt x="16300" y="204688"/>
                </a:lnTo>
                <a:lnTo>
                  <a:pt x="18543" y="205435"/>
                </a:lnTo>
                <a:lnTo>
                  <a:pt x="22281" y="205435"/>
                </a:lnTo>
                <a:lnTo>
                  <a:pt x="73881" y="79933"/>
                </a:lnTo>
                <a:lnTo>
                  <a:pt x="198479" y="79933"/>
                </a:lnTo>
                <a:lnTo>
                  <a:pt x="206994" y="48557"/>
                </a:lnTo>
                <a:lnTo>
                  <a:pt x="208489" y="41834"/>
                </a:lnTo>
                <a:lnTo>
                  <a:pt x="212228" y="35857"/>
                </a:lnTo>
                <a:lnTo>
                  <a:pt x="173342" y="6723"/>
                </a:lnTo>
                <a:lnTo>
                  <a:pt x="143475" y="420"/>
                </a:lnTo>
                <a:lnTo>
                  <a:pt x="13295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3030" y="5955024"/>
            <a:ext cx="217170" cy="459740"/>
          </a:xfrm>
          <a:custGeom>
            <a:avLst/>
            <a:gdLst/>
            <a:ahLst/>
            <a:cxnLst/>
            <a:rect l="l" t="t" r="r" b="b"/>
            <a:pathLst>
              <a:path w="217169" h="459739">
                <a:moveTo>
                  <a:pt x="83008" y="0"/>
                </a:moveTo>
                <a:lnTo>
                  <a:pt x="42625" y="6723"/>
                </a:lnTo>
                <a:lnTo>
                  <a:pt x="0" y="30628"/>
                </a:lnTo>
                <a:lnTo>
                  <a:pt x="4486" y="35857"/>
                </a:lnTo>
                <a:lnTo>
                  <a:pt x="7478" y="41834"/>
                </a:lnTo>
                <a:lnTo>
                  <a:pt x="8973" y="47810"/>
                </a:lnTo>
                <a:lnTo>
                  <a:pt x="42625" y="171818"/>
                </a:lnTo>
                <a:lnTo>
                  <a:pt x="43887" y="185650"/>
                </a:lnTo>
                <a:lnTo>
                  <a:pt x="40382" y="198432"/>
                </a:lnTo>
                <a:lnTo>
                  <a:pt x="32951" y="209112"/>
                </a:lnTo>
                <a:lnTo>
                  <a:pt x="22434" y="216641"/>
                </a:lnTo>
                <a:lnTo>
                  <a:pt x="22434" y="459428"/>
                </a:lnTo>
                <a:lnTo>
                  <a:pt x="67304" y="459428"/>
                </a:lnTo>
                <a:lnTo>
                  <a:pt x="67304" y="245775"/>
                </a:lnTo>
                <a:lnTo>
                  <a:pt x="142086" y="245775"/>
                </a:lnTo>
                <a:lnTo>
                  <a:pt x="142086" y="79186"/>
                </a:lnTo>
                <a:lnTo>
                  <a:pt x="189394" y="79186"/>
                </a:lnTo>
                <a:lnTo>
                  <a:pt x="181727" y="51545"/>
                </a:lnTo>
                <a:lnTo>
                  <a:pt x="151157" y="20076"/>
                </a:lnTo>
                <a:lnTo>
                  <a:pt x="113716" y="3781"/>
                </a:lnTo>
                <a:lnTo>
                  <a:pt x="93524" y="420"/>
                </a:lnTo>
                <a:lnTo>
                  <a:pt x="83008" y="0"/>
                </a:lnTo>
                <a:close/>
              </a:path>
              <a:path w="217169" h="459739">
                <a:moveTo>
                  <a:pt x="142086" y="245775"/>
                </a:moveTo>
                <a:lnTo>
                  <a:pt x="97217" y="245775"/>
                </a:lnTo>
                <a:lnTo>
                  <a:pt x="97217" y="458681"/>
                </a:lnTo>
                <a:lnTo>
                  <a:pt x="142086" y="458681"/>
                </a:lnTo>
                <a:lnTo>
                  <a:pt x="142086" y="245775"/>
                </a:lnTo>
                <a:close/>
              </a:path>
              <a:path w="217169" h="459739">
                <a:moveTo>
                  <a:pt x="189394" y="79186"/>
                </a:moveTo>
                <a:lnTo>
                  <a:pt x="142086" y="79186"/>
                </a:lnTo>
                <a:lnTo>
                  <a:pt x="172005" y="188253"/>
                </a:lnTo>
                <a:lnTo>
                  <a:pt x="175289" y="194918"/>
                </a:lnTo>
                <a:lnTo>
                  <a:pt x="180325" y="200112"/>
                </a:lnTo>
                <a:lnTo>
                  <a:pt x="186623" y="203486"/>
                </a:lnTo>
                <a:lnTo>
                  <a:pt x="193692" y="204688"/>
                </a:lnTo>
                <a:lnTo>
                  <a:pt x="197431" y="204688"/>
                </a:lnTo>
                <a:lnTo>
                  <a:pt x="199675" y="203941"/>
                </a:lnTo>
                <a:lnTo>
                  <a:pt x="208029" y="199926"/>
                </a:lnTo>
                <a:lnTo>
                  <a:pt x="213790" y="193109"/>
                </a:lnTo>
                <a:lnTo>
                  <a:pt x="216606" y="184611"/>
                </a:lnTo>
                <a:lnTo>
                  <a:pt x="216127" y="175554"/>
                </a:lnTo>
                <a:lnTo>
                  <a:pt x="189394" y="791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83714" y="5097017"/>
            <a:ext cx="1804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r>
              <a:rPr sz="20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мероприятий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3714" y="5980887"/>
            <a:ext cx="903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800</a:t>
            </a:r>
            <a:r>
              <a:rPr sz="2000" spc="-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чел.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81683" y="4681728"/>
            <a:ext cx="3503929" cy="0"/>
          </a:xfrm>
          <a:custGeom>
            <a:avLst/>
            <a:gdLst/>
            <a:ahLst/>
            <a:cxnLst/>
            <a:rect l="l" t="t" r="r" b="b"/>
            <a:pathLst>
              <a:path w="3503929">
                <a:moveTo>
                  <a:pt x="0" y="0"/>
                </a:moveTo>
                <a:lnTo>
                  <a:pt x="3503676" y="0"/>
                </a:lnTo>
              </a:path>
            </a:pathLst>
          </a:custGeom>
          <a:ln w="63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2648" y="4960448"/>
            <a:ext cx="754380" cy="640715"/>
          </a:xfrm>
          <a:custGeom>
            <a:avLst/>
            <a:gdLst/>
            <a:ahLst/>
            <a:cxnLst/>
            <a:rect l="l" t="t" r="r" b="b"/>
            <a:pathLst>
              <a:path w="754379" h="640714">
                <a:moveTo>
                  <a:pt x="546731" y="583822"/>
                </a:moveTo>
                <a:lnTo>
                  <a:pt x="207380" y="583822"/>
                </a:lnTo>
                <a:lnTo>
                  <a:pt x="207380" y="640321"/>
                </a:lnTo>
                <a:lnTo>
                  <a:pt x="546731" y="640321"/>
                </a:lnTo>
                <a:lnTo>
                  <a:pt x="546731" y="583822"/>
                </a:lnTo>
                <a:close/>
              </a:path>
              <a:path w="754379" h="640714">
                <a:moveTo>
                  <a:pt x="452467" y="527323"/>
                </a:moveTo>
                <a:lnTo>
                  <a:pt x="301644" y="527323"/>
                </a:lnTo>
                <a:lnTo>
                  <a:pt x="301644" y="583822"/>
                </a:lnTo>
                <a:lnTo>
                  <a:pt x="452467" y="583822"/>
                </a:lnTo>
                <a:lnTo>
                  <a:pt x="452467" y="527323"/>
                </a:lnTo>
                <a:close/>
              </a:path>
              <a:path w="754379" h="640714">
                <a:moveTo>
                  <a:pt x="716414" y="0"/>
                </a:moveTo>
                <a:lnTo>
                  <a:pt x="37705" y="0"/>
                </a:lnTo>
                <a:lnTo>
                  <a:pt x="23065" y="2972"/>
                </a:lnTo>
                <a:lnTo>
                  <a:pt x="11076" y="11064"/>
                </a:lnTo>
                <a:lnTo>
                  <a:pt x="2975" y="23040"/>
                </a:lnTo>
                <a:lnTo>
                  <a:pt x="0" y="37665"/>
                </a:lnTo>
                <a:lnTo>
                  <a:pt x="0" y="489657"/>
                </a:lnTo>
                <a:lnTo>
                  <a:pt x="2975" y="504282"/>
                </a:lnTo>
                <a:lnTo>
                  <a:pt x="11076" y="516259"/>
                </a:lnTo>
                <a:lnTo>
                  <a:pt x="23065" y="524351"/>
                </a:lnTo>
                <a:lnTo>
                  <a:pt x="37705" y="527323"/>
                </a:lnTo>
                <a:lnTo>
                  <a:pt x="716414" y="527323"/>
                </a:lnTo>
                <a:lnTo>
                  <a:pt x="731054" y="524351"/>
                </a:lnTo>
                <a:lnTo>
                  <a:pt x="743043" y="516259"/>
                </a:lnTo>
                <a:lnTo>
                  <a:pt x="751144" y="504282"/>
                </a:lnTo>
                <a:lnTo>
                  <a:pt x="754119" y="489657"/>
                </a:lnTo>
                <a:lnTo>
                  <a:pt x="754119" y="470824"/>
                </a:lnTo>
                <a:lnTo>
                  <a:pt x="56558" y="470824"/>
                </a:lnTo>
                <a:lnTo>
                  <a:pt x="56558" y="56498"/>
                </a:lnTo>
                <a:lnTo>
                  <a:pt x="754119" y="56498"/>
                </a:lnTo>
                <a:lnTo>
                  <a:pt x="754119" y="37665"/>
                </a:lnTo>
                <a:lnTo>
                  <a:pt x="751144" y="23040"/>
                </a:lnTo>
                <a:lnTo>
                  <a:pt x="743043" y="11064"/>
                </a:lnTo>
                <a:lnTo>
                  <a:pt x="731054" y="2972"/>
                </a:lnTo>
                <a:lnTo>
                  <a:pt x="716414" y="0"/>
                </a:lnTo>
                <a:close/>
              </a:path>
              <a:path w="754379" h="640714">
                <a:moveTo>
                  <a:pt x="754119" y="56498"/>
                </a:moveTo>
                <a:lnTo>
                  <a:pt x="697553" y="56498"/>
                </a:lnTo>
                <a:lnTo>
                  <a:pt x="697553" y="470824"/>
                </a:lnTo>
                <a:lnTo>
                  <a:pt x="754119" y="470824"/>
                </a:lnTo>
                <a:lnTo>
                  <a:pt x="754119" y="5649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2866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78954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5910" y="5834726"/>
            <a:ext cx="104695" cy="104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86045" y="5955024"/>
            <a:ext cx="266065" cy="459740"/>
          </a:xfrm>
          <a:custGeom>
            <a:avLst/>
            <a:gdLst/>
            <a:ahLst/>
            <a:cxnLst/>
            <a:rect l="l" t="t" r="r" b="b"/>
            <a:pathLst>
              <a:path w="266065" h="459739">
                <a:moveTo>
                  <a:pt x="193534" y="79186"/>
                </a:moveTo>
                <a:lnTo>
                  <a:pt x="73882" y="79186"/>
                </a:lnTo>
                <a:lnTo>
                  <a:pt x="73882" y="459428"/>
                </a:lnTo>
                <a:lnTo>
                  <a:pt x="118752" y="459428"/>
                </a:lnTo>
                <a:lnTo>
                  <a:pt x="118752" y="245775"/>
                </a:lnTo>
                <a:lnTo>
                  <a:pt x="193534" y="245775"/>
                </a:lnTo>
                <a:lnTo>
                  <a:pt x="193534" y="79186"/>
                </a:lnTo>
                <a:close/>
              </a:path>
              <a:path w="266065" h="459739">
                <a:moveTo>
                  <a:pt x="193534" y="245775"/>
                </a:moveTo>
                <a:lnTo>
                  <a:pt x="148665" y="245775"/>
                </a:lnTo>
                <a:lnTo>
                  <a:pt x="148665" y="458681"/>
                </a:lnTo>
                <a:lnTo>
                  <a:pt x="193534" y="458681"/>
                </a:lnTo>
                <a:lnTo>
                  <a:pt x="193534" y="245775"/>
                </a:lnTo>
                <a:close/>
              </a:path>
              <a:path w="266065" h="459739">
                <a:moveTo>
                  <a:pt x="132960" y="0"/>
                </a:moveTo>
                <a:lnTo>
                  <a:pt x="92578" y="6723"/>
                </a:lnTo>
                <a:lnTo>
                  <a:pt x="52195" y="29099"/>
                </a:lnTo>
                <a:lnTo>
                  <a:pt x="595" y="175554"/>
                </a:lnTo>
                <a:lnTo>
                  <a:pt x="0" y="184611"/>
                </a:lnTo>
                <a:lnTo>
                  <a:pt x="2558" y="193109"/>
                </a:lnTo>
                <a:lnTo>
                  <a:pt x="8062" y="199926"/>
                </a:lnTo>
                <a:lnTo>
                  <a:pt x="16300" y="203941"/>
                </a:lnTo>
                <a:lnTo>
                  <a:pt x="18543" y="204688"/>
                </a:lnTo>
                <a:lnTo>
                  <a:pt x="22282" y="204688"/>
                </a:lnTo>
                <a:lnTo>
                  <a:pt x="73882" y="79186"/>
                </a:lnTo>
                <a:lnTo>
                  <a:pt x="239174" y="79186"/>
                </a:lnTo>
                <a:lnTo>
                  <a:pt x="227934" y="42581"/>
                </a:lnTo>
                <a:lnTo>
                  <a:pt x="187610" y="12594"/>
                </a:lnTo>
                <a:lnTo>
                  <a:pt x="143477" y="420"/>
                </a:lnTo>
                <a:lnTo>
                  <a:pt x="132960" y="0"/>
                </a:lnTo>
                <a:close/>
              </a:path>
              <a:path w="266065" h="459739">
                <a:moveTo>
                  <a:pt x="239174" y="79186"/>
                </a:moveTo>
                <a:lnTo>
                  <a:pt x="193534" y="79186"/>
                </a:lnTo>
                <a:lnTo>
                  <a:pt x="223447" y="188253"/>
                </a:lnTo>
                <a:lnTo>
                  <a:pt x="226730" y="194918"/>
                </a:lnTo>
                <a:lnTo>
                  <a:pt x="231767" y="200112"/>
                </a:lnTo>
                <a:lnTo>
                  <a:pt x="238065" y="203486"/>
                </a:lnTo>
                <a:lnTo>
                  <a:pt x="245134" y="204688"/>
                </a:lnTo>
                <a:lnTo>
                  <a:pt x="248873" y="204688"/>
                </a:lnTo>
                <a:lnTo>
                  <a:pt x="251117" y="203941"/>
                </a:lnTo>
                <a:lnTo>
                  <a:pt x="258174" y="199926"/>
                </a:lnTo>
                <a:lnTo>
                  <a:pt x="263269" y="193109"/>
                </a:lnTo>
                <a:lnTo>
                  <a:pt x="265839" y="184611"/>
                </a:lnTo>
                <a:lnTo>
                  <a:pt x="265325" y="175554"/>
                </a:lnTo>
                <a:lnTo>
                  <a:pt x="239174" y="791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7595" y="5954277"/>
            <a:ext cx="216535" cy="460375"/>
          </a:xfrm>
          <a:custGeom>
            <a:avLst/>
            <a:gdLst/>
            <a:ahLst/>
            <a:cxnLst/>
            <a:rect l="l" t="t" r="r" b="b"/>
            <a:pathLst>
              <a:path w="216534" h="460375">
                <a:moveTo>
                  <a:pt x="198479" y="79933"/>
                </a:moveTo>
                <a:lnTo>
                  <a:pt x="73881" y="79933"/>
                </a:lnTo>
                <a:lnTo>
                  <a:pt x="73881" y="460175"/>
                </a:lnTo>
                <a:lnTo>
                  <a:pt x="118750" y="460175"/>
                </a:lnTo>
                <a:lnTo>
                  <a:pt x="118750" y="246522"/>
                </a:lnTo>
                <a:lnTo>
                  <a:pt x="193533" y="246522"/>
                </a:lnTo>
                <a:lnTo>
                  <a:pt x="193533" y="217388"/>
                </a:lnTo>
                <a:lnTo>
                  <a:pt x="183122" y="209859"/>
                </a:lnTo>
                <a:lnTo>
                  <a:pt x="175866" y="199179"/>
                </a:lnTo>
                <a:lnTo>
                  <a:pt x="172395" y="186397"/>
                </a:lnTo>
                <a:lnTo>
                  <a:pt x="173342" y="172565"/>
                </a:lnTo>
                <a:lnTo>
                  <a:pt x="198479" y="79933"/>
                </a:lnTo>
                <a:close/>
              </a:path>
              <a:path w="216534" h="460375">
                <a:moveTo>
                  <a:pt x="193533" y="246522"/>
                </a:moveTo>
                <a:lnTo>
                  <a:pt x="148663" y="246522"/>
                </a:lnTo>
                <a:lnTo>
                  <a:pt x="148663" y="459428"/>
                </a:lnTo>
                <a:lnTo>
                  <a:pt x="193533" y="459428"/>
                </a:lnTo>
                <a:lnTo>
                  <a:pt x="193533" y="246522"/>
                </a:lnTo>
                <a:close/>
              </a:path>
              <a:path w="216534" h="460375">
                <a:moveTo>
                  <a:pt x="132959" y="0"/>
                </a:moveTo>
                <a:lnTo>
                  <a:pt x="92577" y="6723"/>
                </a:lnTo>
                <a:lnTo>
                  <a:pt x="52194" y="29099"/>
                </a:lnTo>
                <a:lnTo>
                  <a:pt x="595" y="176301"/>
                </a:lnTo>
                <a:lnTo>
                  <a:pt x="0" y="185358"/>
                </a:lnTo>
                <a:lnTo>
                  <a:pt x="2558" y="193856"/>
                </a:lnTo>
                <a:lnTo>
                  <a:pt x="8062" y="200673"/>
                </a:lnTo>
                <a:lnTo>
                  <a:pt x="16300" y="204688"/>
                </a:lnTo>
                <a:lnTo>
                  <a:pt x="18543" y="205435"/>
                </a:lnTo>
                <a:lnTo>
                  <a:pt x="22281" y="205435"/>
                </a:lnTo>
                <a:lnTo>
                  <a:pt x="73881" y="79933"/>
                </a:lnTo>
                <a:lnTo>
                  <a:pt x="198479" y="79933"/>
                </a:lnTo>
                <a:lnTo>
                  <a:pt x="206994" y="48557"/>
                </a:lnTo>
                <a:lnTo>
                  <a:pt x="208489" y="41834"/>
                </a:lnTo>
                <a:lnTo>
                  <a:pt x="212228" y="35857"/>
                </a:lnTo>
                <a:lnTo>
                  <a:pt x="173342" y="6723"/>
                </a:lnTo>
                <a:lnTo>
                  <a:pt x="143475" y="420"/>
                </a:lnTo>
                <a:lnTo>
                  <a:pt x="13295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22205" y="5955024"/>
            <a:ext cx="217170" cy="459740"/>
          </a:xfrm>
          <a:custGeom>
            <a:avLst/>
            <a:gdLst/>
            <a:ahLst/>
            <a:cxnLst/>
            <a:rect l="l" t="t" r="r" b="b"/>
            <a:pathLst>
              <a:path w="217170" h="459739">
                <a:moveTo>
                  <a:pt x="83008" y="0"/>
                </a:moveTo>
                <a:lnTo>
                  <a:pt x="42625" y="6723"/>
                </a:lnTo>
                <a:lnTo>
                  <a:pt x="0" y="30628"/>
                </a:lnTo>
                <a:lnTo>
                  <a:pt x="4486" y="35857"/>
                </a:lnTo>
                <a:lnTo>
                  <a:pt x="7478" y="41834"/>
                </a:lnTo>
                <a:lnTo>
                  <a:pt x="8973" y="47810"/>
                </a:lnTo>
                <a:lnTo>
                  <a:pt x="42625" y="171818"/>
                </a:lnTo>
                <a:lnTo>
                  <a:pt x="43887" y="185650"/>
                </a:lnTo>
                <a:lnTo>
                  <a:pt x="40382" y="198432"/>
                </a:lnTo>
                <a:lnTo>
                  <a:pt x="32951" y="209112"/>
                </a:lnTo>
                <a:lnTo>
                  <a:pt x="22434" y="216641"/>
                </a:lnTo>
                <a:lnTo>
                  <a:pt x="22434" y="459428"/>
                </a:lnTo>
                <a:lnTo>
                  <a:pt x="67304" y="459428"/>
                </a:lnTo>
                <a:lnTo>
                  <a:pt x="67304" y="245775"/>
                </a:lnTo>
                <a:lnTo>
                  <a:pt x="142086" y="245775"/>
                </a:lnTo>
                <a:lnTo>
                  <a:pt x="142086" y="79186"/>
                </a:lnTo>
                <a:lnTo>
                  <a:pt x="189394" y="79186"/>
                </a:lnTo>
                <a:lnTo>
                  <a:pt x="181727" y="51545"/>
                </a:lnTo>
                <a:lnTo>
                  <a:pt x="151157" y="20076"/>
                </a:lnTo>
                <a:lnTo>
                  <a:pt x="113716" y="3781"/>
                </a:lnTo>
                <a:lnTo>
                  <a:pt x="93524" y="420"/>
                </a:lnTo>
                <a:lnTo>
                  <a:pt x="83008" y="0"/>
                </a:lnTo>
                <a:close/>
              </a:path>
              <a:path w="217170" h="459739">
                <a:moveTo>
                  <a:pt x="142086" y="245775"/>
                </a:moveTo>
                <a:lnTo>
                  <a:pt x="97217" y="245775"/>
                </a:lnTo>
                <a:lnTo>
                  <a:pt x="97217" y="458681"/>
                </a:lnTo>
                <a:lnTo>
                  <a:pt x="142086" y="458681"/>
                </a:lnTo>
                <a:lnTo>
                  <a:pt x="142086" y="245775"/>
                </a:lnTo>
                <a:close/>
              </a:path>
              <a:path w="217170" h="459739">
                <a:moveTo>
                  <a:pt x="189394" y="79186"/>
                </a:moveTo>
                <a:lnTo>
                  <a:pt x="142086" y="79186"/>
                </a:lnTo>
                <a:lnTo>
                  <a:pt x="172005" y="188253"/>
                </a:lnTo>
                <a:lnTo>
                  <a:pt x="175289" y="194918"/>
                </a:lnTo>
                <a:lnTo>
                  <a:pt x="180325" y="200112"/>
                </a:lnTo>
                <a:lnTo>
                  <a:pt x="186623" y="203486"/>
                </a:lnTo>
                <a:lnTo>
                  <a:pt x="193692" y="204688"/>
                </a:lnTo>
                <a:lnTo>
                  <a:pt x="197431" y="204688"/>
                </a:lnTo>
                <a:lnTo>
                  <a:pt x="199675" y="203941"/>
                </a:lnTo>
                <a:lnTo>
                  <a:pt x="208029" y="199926"/>
                </a:lnTo>
                <a:lnTo>
                  <a:pt x="213790" y="193109"/>
                </a:lnTo>
                <a:lnTo>
                  <a:pt x="216606" y="184611"/>
                </a:lnTo>
                <a:lnTo>
                  <a:pt x="216127" y="175554"/>
                </a:lnTo>
                <a:lnTo>
                  <a:pt x="189394" y="791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83397" y="5097017"/>
            <a:ext cx="1804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r>
              <a:rPr sz="20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мероприятий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3397" y="5980887"/>
            <a:ext cx="903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280</a:t>
            </a:r>
            <a:r>
              <a:rPr sz="2000" spc="-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чел.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06540" y="4681728"/>
            <a:ext cx="3503929" cy="0"/>
          </a:xfrm>
          <a:custGeom>
            <a:avLst/>
            <a:gdLst/>
            <a:ahLst/>
            <a:cxnLst/>
            <a:rect l="l" t="t" r="r" b="b"/>
            <a:pathLst>
              <a:path w="3503929">
                <a:moveTo>
                  <a:pt x="0" y="0"/>
                </a:moveTo>
                <a:lnTo>
                  <a:pt x="3503676" y="0"/>
                </a:lnTo>
              </a:path>
            </a:pathLst>
          </a:custGeom>
          <a:ln w="6350">
            <a:solidFill>
              <a:srgbClr val="004B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65" y="363728"/>
            <a:ext cx="558101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0"/>
              </a:lnSpc>
              <a:tabLst>
                <a:tab pos="607060" algn="l"/>
              </a:tabLst>
            </a:pPr>
            <a:r>
              <a:rPr lang="ru-RU" sz="3600" spc="-7" baseline="1157" dirty="0" smtClean="0">
                <a:solidFill>
                  <a:srgbClr val="FFFFFF"/>
                </a:solidFill>
              </a:rPr>
              <a:t>9</a:t>
            </a:r>
            <a:r>
              <a:rPr sz="3600" spc="-7" baseline="1157" dirty="0">
                <a:solidFill>
                  <a:srgbClr val="FFFFFF"/>
                </a:solidFill>
              </a:rPr>
              <a:t>	</a:t>
            </a:r>
            <a:r>
              <a:rPr sz="1800" spc="-10" dirty="0"/>
              <a:t>ЗАКОНОДАТЕЛЬНЫЕ </a:t>
            </a:r>
            <a:r>
              <a:rPr sz="1800" spc="-15" dirty="0"/>
              <a:t>ИНИЦИАТИВЫ </a:t>
            </a:r>
            <a:r>
              <a:rPr sz="1800" dirty="0"/>
              <a:t>И</a:t>
            </a:r>
            <a:r>
              <a:rPr sz="1800" spc="145" dirty="0"/>
              <a:t> </a:t>
            </a:r>
            <a:r>
              <a:rPr sz="1800" spc="-15" dirty="0"/>
              <a:t>ОБРАЩЕНИЯ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922413" y="1078991"/>
            <a:ext cx="1068768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9060" marR="120650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Проект – поправка к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Конституции Российской Федерации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пункт "е"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части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1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статьи 72 Конституции Российской Федерации 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о закреплении молодежной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политики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как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сферы общественных</a:t>
            </a:r>
            <a:r>
              <a:rPr sz="1400" spc="-4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отношений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147" y="1840992"/>
            <a:ext cx="1068768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9060" marR="82804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Обращение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к руководителям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высших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исполнительных 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законодательных (представительных) органов государственной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власти 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Российской Федерации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о внесении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изменений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региональные правовые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акты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государственной̆ поддержке</a:t>
            </a:r>
            <a:r>
              <a:rPr sz="1400" spc="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СОНКО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147" y="2602992"/>
            <a:ext cx="1068768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Предложение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науке,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образованию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 культуре по вопросу о правовом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статусе дистанционного</a:t>
            </a:r>
            <a:r>
              <a:rPr sz="1400" spc="-8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147" y="3148583"/>
            <a:ext cx="10687685" cy="5245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9060" marR="1796414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Предложения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бюджету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 финансовым рынкам 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Комитета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экономической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политике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поддержке 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ресурсоснабжающих организаций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период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пандемии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новой коронавирусной инфекции</a:t>
            </a:r>
            <a:r>
              <a:rPr sz="1400" spc="5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(COVID-19)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413" y="3910584"/>
            <a:ext cx="1068768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92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75"/>
              </a:spcBef>
            </a:pP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Обращение Комитета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международным делам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к молодёжи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мира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связи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75-й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годовщиной Великой</a:t>
            </a:r>
            <a:r>
              <a:rPr sz="1400" spc="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Победы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2413" y="4457700"/>
            <a:ext cx="10687685" cy="523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Резолюция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итогам «круглого стола» XXVIII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Международных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Рождественских образовательных</a:t>
            </a:r>
            <a:r>
              <a:rPr sz="1400" spc="-10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чтений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предложениями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духовно-нравственному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 патриотическому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воспитанию молодежи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свете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Великой</a:t>
            </a:r>
            <a:r>
              <a:rPr sz="1400" spc="-5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Победы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2147" y="5218176"/>
            <a:ext cx="10687685" cy="52451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Предложение 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мерах поддержки граждан, работающих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 районах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Крайнего Севера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 приравненных к ним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местностях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в</a:t>
            </a:r>
            <a:r>
              <a:rPr sz="1400" spc="6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период</a:t>
            </a:r>
            <a:endParaRPr sz="14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пандемии новой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коронавирусной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инфекции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 (COVID-19)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147" y="5980176"/>
            <a:ext cx="10687685" cy="3079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Предложение о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законодательном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закреплении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формата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онлайн-приема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граждан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на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постоянной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основе,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наряду </a:t>
            </a:r>
            <a:r>
              <a:rPr sz="1400" dirty="0">
                <a:solidFill>
                  <a:srgbClr val="484848"/>
                </a:solidFill>
                <a:latin typeface="Calibri"/>
                <a:cs typeface="Calibri"/>
              </a:rPr>
              <a:t>с личным</a:t>
            </a:r>
            <a:r>
              <a:rPr sz="1400" spc="-5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484848"/>
                </a:solidFill>
                <a:latin typeface="Calibri"/>
                <a:cs typeface="Calibri"/>
              </a:rPr>
              <a:t>приёмом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713" y="1092453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8972" y="1078991"/>
            <a:ext cx="635" cy="523240"/>
          </a:xfrm>
          <a:custGeom>
            <a:avLst/>
            <a:gdLst/>
            <a:ahLst/>
            <a:cxnLst/>
            <a:rect l="l" t="t" r="r" b="b"/>
            <a:pathLst>
              <a:path w="634" h="523240">
                <a:moveTo>
                  <a:pt x="266" y="0"/>
                </a:moveTo>
                <a:lnTo>
                  <a:pt x="0" y="52324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5713" y="183222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8972" y="1833372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4">
                <a:moveTo>
                  <a:pt x="0" y="0"/>
                </a:moveTo>
                <a:lnTo>
                  <a:pt x="0" y="530987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5713" y="2537205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8972" y="258775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5713" y="3171571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8972" y="3172967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61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5713" y="450621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8972" y="4457700"/>
            <a:ext cx="635" cy="512445"/>
          </a:xfrm>
          <a:custGeom>
            <a:avLst/>
            <a:gdLst/>
            <a:ahLst/>
            <a:cxnLst/>
            <a:rect l="l" t="t" r="r" b="b"/>
            <a:pathLst>
              <a:path w="634" h="512445">
                <a:moveTo>
                  <a:pt x="266" y="0"/>
                </a:moveTo>
                <a:lnTo>
                  <a:pt x="0" y="512444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5713" y="3868292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8972" y="3918203"/>
            <a:ext cx="635" cy="299720"/>
          </a:xfrm>
          <a:custGeom>
            <a:avLst/>
            <a:gdLst/>
            <a:ahLst/>
            <a:cxnLst/>
            <a:rect l="l" t="t" r="r" b="b"/>
            <a:pathLst>
              <a:path w="634" h="299720">
                <a:moveTo>
                  <a:pt x="0" y="0"/>
                </a:moveTo>
                <a:lnTo>
                  <a:pt x="266" y="29959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5713" y="5239258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8972" y="5218176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552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5713" y="593181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4BA7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8972" y="598170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33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60883" y="281970"/>
            <a:ext cx="1133794" cy="551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1331</Words>
  <Application>Microsoft Office PowerPoint</Application>
  <PresentationFormat>Произвольный</PresentationFormat>
  <Paragraphs>198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2 СОВЕТ ФЕДЕРАЦИИ ФЕДЕРАЛЬНОГО СОБРАНИЯ РОССИЙСКОЙ ФЕДЕРАЦИИ</vt:lpstr>
      <vt:lpstr>Презентация PowerPoint</vt:lpstr>
      <vt:lpstr>4 ПОЛОЖЕНИЕ О ПАЛАТЕ</vt:lpstr>
      <vt:lpstr>5 МЕРОПРИЯТИЯ</vt:lpstr>
      <vt:lpstr>6 МЕРОПРИЯТИЯ</vt:lpstr>
      <vt:lpstr>7 МЕРОПРИЯТИЯ</vt:lpstr>
      <vt:lpstr>8 МЕРОПРИЯТИЯ В РЕЖИМЕ ВИДЕОКОНФЕРЕНЦИИ</vt:lpstr>
      <vt:lpstr>9 ЗАКОНОДАТЕЛЬНЫЕ ИНИЦИАТИВЫ И ОБРАЩЕНИЯ</vt:lpstr>
      <vt:lpstr>Презентация PowerPoint</vt:lpstr>
      <vt:lpstr>Презентация PowerPoint</vt:lpstr>
      <vt:lpstr>Презентация PowerPoint</vt:lpstr>
      <vt:lpstr>13 ПРОЕКТЫ</vt:lpstr>
      <vt:lpstr>14 ПРОЕКТЫ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Елкина</dc:creator>
  <cp:lastModifiedBy>Вячеслав</cp:lastModifiedBy>
  <cp:revision>2</cp:revision>
  <dcterms:created xsi:type="dcterms:W3CDTF">2021-01-28T08:30:11Z</dcterms:created>
  <dcterms:modified xsi:type="dcterms:W3CDTF">2021-01-28T17:37:46Z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2021-01-28T00:00:00Z</vt:filetime>
  </property>
</Properties>
</file>